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65" r:id="rId2"/>
    <p:sldId id="479" r:id="rId3"/>
    <p:sldId id="422" r:id="rId4"/>
    <p:sldId id="421" r:id="rId5"/>
    <p:sldId id="481" r:id="rId6"/>
    <p:sldId id="420" r:id="rId7"/>
    <p:sldId id="364" r:id="rId8"/>
    <p:sldId id="424" r:id="rId9"/>
    <p:sldId id="315" r:id="rId10"/>
    <p:sldId id="455" r:id="rId11"/>
    <p:sldId id="467" r:id="rId12"/>
    <p:sldId id="432" r:id="rId13"/>
    <p:sldId id="474" r:id="rId14"/>
    <p:sldId id="399" r:id="rId15"/>
    <p:sldId id="384" r:id="rId16"/>
    <p:sldId id="400" r:id="rId17"/>
    <p:sldId id="302" r:id="rId18"/>
    <p:sldId id="446" r:id="rId19"/>
    <p:sldId id="383" r:id="rId20"/>
    <p:sldId id="475" r:id="rId21"/>
    <p:sldId id="457" r:id="rId22"/>
    <p:sldId id="476" r:id="rId23"/>
    <p:sldId id="477" r:id="rId24"/>
    <p:sldId id="482" r:id="rId25"/>
    <p:sldId id="464" r:id="rId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6B2E"/>
    <a:srgbClr val="F4814E"/>
    <a:srgbClr val="FF0000"/>
    <a:srgbClr val="66FFFF"/>
    <a:srgbClr val="009900"/>
    <a:srgbClr val="FF99FF"/>
    <a:srgbClr val="66FF33"/>
    <a:srgbClr val="000000"/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4" autoAdjust="0"/>
    <p:restoredTop sz="90929"/>
  </p:normalViewPr>
  <p:slideViewPr>
    <p:cSldViewPr>
      <p:cViewPr>
        <p:scale>
          <a:sx n="70" d="100"/>
          <a:sy n="70" d="100"/>
        </p:scale>
        <p:origin x="-1428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99C7EB0-29A8-4DB6-BB16-FBB60C8FA9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35974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565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5565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565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45906FF-E50E-406A-AACB-07F7AB4F8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3419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4F757-9130-4F99-B6CD-44BF3F7A9687}" type="slidenum">
              <a:rPr lang="it-IT" altLang="it-IT" smtClean="0">
                <a:latin typeface="Arial" charset="0"/>
              </a:rPr>
              <a:pPr/>
              <a:t>5</a:t>
            </a:fld>
            <a:endParaRPr lang="it-IT" altLang="it-IT">
              <a:latin typeface="Arial" charset="0"/>
            </a:endParaRPr>
          </a:p>
        </p:txBody>
      </p:sp>
      <p:sp>
        <p:nvSpPr>
          <p:cNvPr id="41987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075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54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08C43-A208-45C0-B1BB-C69775E75BB0}" type="slidenum">
              <a:rPr lang="it-IT" altLang="it-IT" smtClean="0">
                <a:latin typeface="Arial" charset="0"/>
              </a:rPr>
              <a:pPr/>
              <a:t>15</a:t>
            </a:fld>
            <a:endParaRPr lang="it-IT" altLang="it-IT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A81F0-B304-4987-B1F0-8E643D96E909}" type="slidenum">
              <a:rPr lang="it-IT" altLang="it-IT" smtClean="0">
                <a:latin typeface="Arial" charset="0"/>
              </a:rPr>
              <a:pPr/>
              <a:t>17</a:t>
            </a:fld>
            <a:endParaRPr lang="it-IT" altLang="it-IT" smtClean="0">
              <a:latin typeface="Arial" charset="0"/>
            </a:endParaRPr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1C46E-EA99-460E-84A5-F910DF4F16E1}" type="slidenum">
              <a:rPr lang="it-IT" altLang="it-IT" smtClean="0">
                <a:latin typeface="Arial" charset="0"/>
              </a:rPr>
              <a:pPr/>
              <a:t>19</a:t>
            </a:fld>
            <a:endParaRPr lang="it-IT" altLang="it-IT" smtClean="0">
              <a:latin typeface="Arial" charset="0"/>
            </a:endParaRPr>
          </a:p>
        </p:txBody>
      </p:sp>
      <p:sp>
        <p:nvSpPr>
          <p:cNvPr id="604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3C59B-3261-43D1-9FEF-A3B1E863C913}" type="slidenum">
              <a:rPr lang="it-IT" altLang="it-IT" smtClean="0">
                <a:latin typeface="Arial" charset="0"/>
              </a:rPr>
              <a:pPr/>
              <a:t>7</a:t>
            </a:fld>
            <a:endParaRPr lang="it-IT" altLang="it-IT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0634DF-6139-40B8-9CE3-F73C52771C7D}" type="slidenum">
              <a:rPr lang="it-IT" altLang="it-IT" sz="1200"/>
              <a:pPr algn="r"/>
              <a:t>8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51C03-9826-4252-B659-7F79755CE315}" type="slidenum">
              <a:rPr lang="it-IT" altLang="it-IT" smtClean="0">
                <a:latin typeface="Arial" charset="0"/>
              </a:rPr>
              <a:pPr/>
              <a:t>9</a:t>
            </a:fld>
            <a:endParaRPr lang="it-IT" altLang="it-IT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BB928-5FB4-47C2-9F59-E2318FA7B752}" type="slidenum">
              <a:rPr lang="it-IT" altLang="it-IT" sz="1200"/>
              <a:pPr algn="r"/>
              <a:t>10</a:t>
            </a:fld>
            <a:endParaRPr lang="it-IT" altLang="it-IT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BB928-5FB4-47C2-9F59-E2318FA7B752}" type="slidenum">
              <a:rPr lang="it-IT" altLang="it-IT" sz="1200"/>
              <a:pPr algn="r"/>
              <a:t>11</a:t>
            </a:fld>
            <a:endParaRPr lang="it-IT" altLang="it-IT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BB928-5FB4-47C2-9F59-E2318FA7B752}" type="slidenum">
              <a:rPr lang="it-IT" altLang="it-IT" sz="1200"/>
              <a:pPr algn="r"/>
              <a:t>12</a:t>
            </a:fld>
            <a:endParaRPr lang="it-IT" altLang="it-IT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BB928-5FB4-47C2-9F59-E2318FA7B752}" type="slidenum">
              <a:rPr lang="it-IT" altLang="it-IT" sz="1200"/>
              <a:pPr algn="r"/>
              <a:t>13</a:t>
            </a:fld>
            <a:endParaRPr lang="it-IT" altLang="it-IT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266A8-A260-44FE-B1C6-F787758D3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0DAA-42C0-4120-9037-0DC8DF778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B1E8D-1F67-4928-90E7-12DFA11533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42291C5B-B4EF-4C6B-99BF-546295509740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589" y="1589"/>
          <a:ext cx="1587" cy="1587"/>
        </p:xfrm>
        <a:graphic>
          <a:graphicData uri="http://schemas.openxmlformats.org/presentationml/2006/ole">
            <p:oleObj spid="_x0000_s17410" name="think-cell Slide" r:id="rId4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A8D5BDCA-D50F-48E7-8A0C-1E26CDDE24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15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Segnaposto testo 2"/>
          <p:cNvSpPr>
            <a:spLocks noGrp="1"/>
          </p:cNvSpPr>
          <p:nvPr>
            <p:ph idx="1" hasCustomPrompt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8FEC359-A252-496E-8EDF-0EEC6649F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556" y="80990"/>
            <a:ext cx="7886700" cy="4588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xmlns="" id="{7C175501-BA86-49E2-A454-BE1B55154401}"/>
              </a:ext>
            </a:extLst>
          </p:cNvPr>
          <p:cNvSpPr txBox="1"/>
          <p:nvPr userDrawn="1"/>
        </p:nvSpPr>
        <p:spPr>
          <a:xfrm>
            <a:off x="7753977" y="6333344"/>
            <a:ext cx="1380958" cy="20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1405EC-2018-4B7E-9836-E9709EED1C30}" type="slidenum">
              <a:rPr lang="it-IT" sz="761" smtClean="0">
                <a:latin typeface="+mj-lt"/>
              </a:rPr>
              <a:pPr algn="r"/>
              <a:t>‹N›</a:t>
            </a:fld>
            <a:endParaRPr lang="it-IT" sz="76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06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F7B28-9A78-4847-B2BA-EF03CB1508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299C-6B43-416F-B820-1C271088A4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D273F-81A1-4C27-BFC5-7ABFD85429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C2586-301C-4567-8895-AE6560909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326BB-014A-40F4-8621-DCFE90FDB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1195F-4D24-460B-9DC4-0694935589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6BC64-5938-4E37-B745-8FF4BC1696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92DC-F8FB-475E-9ED6-CB1B04081C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53831E4-163C-482E-886C-FB2B7FF4AA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9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9.tiff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tiff"/><Relationship Id="rId9" Type="http://schemas.openxmlformats.org/officeDocument/2006/relationships/image" Target="../media/image23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7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45224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1916832"/>
            <a:ext cx="9144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it-IT" altLang="it-IT" sz="600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28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28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28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28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28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r>
              <a:rPr lang="it-IT" altLang="it-IT" sz="3000" b="1" dirty="0" smtClean="0">
                <a:latin typeface="Calibri" pitchFamily="34" charset="0"/>
              </a:rPr>
              <a:t>Mu.MA - Istituzione Musei del Mare e delle Migrazioni</a:t>
            </a:r>
          </a:p>
          <a:p>
            <a:pPr algn="ctr" eaLnBrk="0" hangingPunct="0">
              <a:lnSpc>
                <a:spcPts val="800"/>
              </a:lnSpc>
            </a:pP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>
              <a:lnSpc>
                <a:spcPts val="800"/>
              </a:lnSpc>
            </a:pPr>
            <a:r>
              <a:rPr lang="it-IT" altLang="it-IT" sz="3000" b="1" dirty="0" smtClean="0">
                <a:latin typeface="Calibri" pitchFamily="34" charset="0"/>
              </a:rPr>
              <a:t>2020 </a:t>
            </a:r>
            <a:endParaRPr lang="it-IT" altLang="it-IT" sz="3000" b="1" dirty="0" smtClean="0">
              <a:latin typeface="Calibri" pitchFamily="34" charset="0"/>
            </a:endParaRPr>
          </a:p>
          <a:p>
            <a:pPr algn="ctr" eaLnBrk="0" hangingPunct="0"/>
            <a:endParaRPr lang="it-IT" altLang="it-IT" sz="3200" b="1" dirty="0">
              <a:latin typeface="Calibri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77190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5126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6672"/>
            <a:ext cx="16539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GALATA 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149080"/>
            <a:ext cx="14001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9" descr="COMMENDA logo b_n med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933056"/>
            <a:ext cx="129698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11" descr="LOGO PEGLI NUOV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077072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69" descr="LOGO LANTERNA_ok_rosso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3933056"/>
            <a:ext cx="94456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10683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251520" y="2780928"/>
            <a:ext cx="33845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>
                <a:latin typeface="Calibri" pitchFamily="34" charset="0"/>
              </a:rPr>
              <a:t>Risanamento ambientale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>
                <a:latin typeface="Calibri" pitchFamily="34" charset="0"/>
              </a:rPr>
              <a:t>Interazione tra cultura e sociale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>
                <a:latin typeface="Calibri" pitchFamily="34" charset="0"/>
              </a:rPr>
              <a:t>Coinvolgimento di soggetti  pubblici e privati </a:t>
            </a:r>
            <a:endParaRPr lang="it-IT" altLang="it-IT" sz="2000" dirty="0" smtClean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it-IT" altLang="it-IT" sz="2000" dirty="0" smtClean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endParaRPr lang="it-IT" altLang="it-IT" sz="2000" dirty="0">
              <a:latin typeface="Calibri" pitchFamily="34" charset="0"/>
            </a:endParaRP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669925" y="338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898525" y="3694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6" name="Text Box 21"/>
          <p:cNvSpPr txBox="1">
            <a:spLocks noChangeArrowheads="1"/>
          </p:cNvSpPr>
          <p:nvPr/>
        </p:nvSpPr>
        <p:spPr bwMode="auto">
          <a:xfrm>
            <a:off x="457200" y="9144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pic>
        <p:nvPicPr>
          <p:cNvPr id="30728" name="Picture 24" descr="C:\Documents and Settings\mariapaola\Desktop\FOTO + LOGO COMMENDA\Commenda esterno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4429125" cy="474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1035"/>
          <p:cNvSpPr txBox="1">
            <a:spLocks noChangeArrowheads="1"/>
          </p:cNvSpPr>
          <p:nvPr/>
        </p:nvSpPr>
        <p:spPr bwMode="auto">
          <a:xfrm>
            <a:off x="2411760" y="0"/>
            <a:ext cx="6480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altLang="it-IT" sz="2400" b="1" dirty="0" smtClean="0">
                <a:latin typeface="Calibri" pitchFamily="34" charset="0"/>
              </a:rPr>
              <a:t>Commenda di Prè </a:t>
            </a:r>
            <a:r>
              <a:rPr lang="it-IT" altLang="it-IT" sz="2400" b="1" dirty="0">
                <a:latin typeface="Calibri" pitchFamily="34" charset="0"/>
              </a:rPr>
              <a:t>(1180)</a:t>
            </a:r>
          </a:p>
          <a:p>
            <a:pPr algn="r"/>
            <a:r>
              <a:rPr lang="it-IT" altLang="it-IT" sz="2000" dirty="0">
                <a:latin typeface="Calibri" pitchFamily="34" charset="0"/>
              </a:rPr>
              <a:t>riaperta al pubblico a Maggio </a:t>
            </a:r>
            <a:r>
              <a:rPr lang="it-IT" altLang="it-IT" sz="2000" dirty="0" smtClean="0">
                <a:latin typeface="Calibri" pitchFamily="34" charset="0"/>
              </a:rPr>
              <a:t>2009 e da gennaio 2020 chiusa per realizzazione Museo Nazionale Emigrazione Italiana   </a:t>
            </a:r>
            <a:endParaRPr lang="it-IT" altLang="it-IT" sz="2000" dirty="0">
              <a:latin typeface="Calibri" pitchFamily="34" charset="0"/>
            </a:endParaRPr>
          </a:p>
        </p:txBody>
      </p:sp>
      <p:sp>
        <p:nvSpPr>
          <p:cNvPr id="30730" name="Text Box 1036"/>
          <p:cNvSpPr txBox="1">
            <a:spLocks noChangeArrowheads="1"/>
          </p:cNvSpPr>
          <p:nvPr/>
        </p:nvSpPr>
        <p:spPr bwMode="auto">
          <a:xfrm>
            <a:off x="285177" y="2011487"/>
            <a:ext cx="34706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200" dirty="0">
                <a:latin typeface="Calibri" pitchFamily="34" charset="0"/>
              </a:rPr>
              <a:t>O</a:t>
            </a:r>
            <a:r>
              <a:rPr lang="it-IT" altLang="it-IT" sz="2200" dirty="0" smtClean="0">
                <a:latin typeface="Calibri" pitchFamily="34" charset="0"/>
              </a:rPr>
              <a:t>spitale </a:t>
            </a:r>
            <a:r>
              <a:rPr lang="it-IT" altLang="it-IT" sz="2200" dirty="0">
                <a:latin typeface="Calibri" pitchFamily="34" charset="0"/>
              </a:rPr>
              <a:t>dei Pellegrini </a:t>
            </a:r>
            <a:endParaRPr lang="it-IT" altLang="it-IT" sz="2200" dirty="0" smtClean="0">
              <a:latin typeface="Calibri" pitchFamily="34" charset="0"/>
            </a:endParaRPr>
          </a:p>
          <a:p>
            <a:r>
              <a:rPr lang="it-IT" altLang="it-IT" sz="2200" dirty="0" smtClean="0">
                <a:latin typeface="Calibri" pitchFamily="34" charset="0"/>
              </a:rPr>
              <a:t>in </a:t>
            </a:r>
            <a:r>
              <a:rPr lang="it-IT" altLang="it-IT" sz="2200" dirty="0">
                <a:latin typeface="Calibri" pitchFamily="34" charset="0"/>
              </a:rPr>
              <a:t>viaggio verso la Terrasanta</a:t>
            </a:r>
          </a:p>
        </p:txBody>
      </p:sp>
      <p:pic>
        <p:nvPicPr>
          <p:cNvPr id="12" name="Picture 23" descr="C:\Documents and Settings\mariapaola\Desktop\FOTO + LOGO COMMENDA\COMMENDA logo b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320" y="116632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669925" y="338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898525" y="3694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6" name="Text Box 21"/>
          <p:cNvSpPr txBox="1">
            <a:spLocks noChangeArrowheads="1"/>
          </p:cNvSpPr>
          <p:nvPr/>
        </p:nvSpPr>
        <p:spPr bwMode="auto">
          <a:xfrm>
            <a:off x="457200" y="9144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30729" name="Text Box 1035"/>
          <p:cNvSpPr txBox="1">
            <a:spLocks noChangeArrowheads="1"/>
          </p:cNvSpPr>
          <p:nvPr/>
        </p:nvSpPr>
        <p:spPr bwMode="auto">
          <a:xfrm>
            <a:off x="2591692" y="260648"/>
            <a:ext cx="630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altLang="it-IT" sz="2400" b="1" dirty="0" smtClean="0">
                <a:latin typeface="Calibri" pitchFamily="34" charset="0"/>
              </a:rPr>
              <a:t>Commenda di </a:t>
            </a:r>
            <a:r>
              <a:rPr lang="it-IT" altLang="it-IT" sz="2400" b="1" dirty="0" err="1" smtClean="0">
                <a:latin typeface="Calibri" pitchFamily="34" charset="0"/>
              </a:rPr>
              <a:t>Prè</a:t>
            </a:r>
            <a:endParaRPr lang="it-IT" altLang="it-IT" sz="2400" b="1" dirty="0">
              <a:latin typeface="Calibri" pitchFamily="34" charset="0"/>
            </a:endParaRPr>
          </a:p>
        </p:txBody>
      </p:sp>
      <p:sp>
        <p:nvSpPr>
          <p:cNvPr id="30730" name="Text Box 1036"/>
          <p:cNvSpPr txBox="1">
            <a:spLocks noChangeArrowheads="1"/>
          </p:cNvSpPr>
          <p:nvPr/>
        </p:nvSpPr>
        <p:spPr bwMode="auto">
          <a:xfrm>
            <a:off x="285177" y="2500306"/>
            <a:ext cx="335893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200" dirty="0" smtClean="0">
                <a:latin typeface="Calibri" pitchFamily="34" charset="0"/>
              </a:rPr>
              <a:t>Apertura del</a:t>
            </a:r>
          </a:p>
          <a:p>
            <a:r>
              <a:rPr lang="it-IT" altLang="it-IT" sz="2200" b="1" dirty="0" smtClean="0">
                <a:latin typeface="Calibri" pitchFamily="34" charset="0"/>
              </a:rPr>
              <a:t>Museo Nazionale </a:t>
            </a:r>
          </a:p>
          <a:p>
            <a:r>
              <a:rPr lang="it-IT" altLang="it-IT" sz="2200" b="1" dirty="0" smtClean="0">
                <a:latin typeface="Calibri" pitchFamily="34" charset="0"/>
              </a:rPr>
              <a:t>dell’Emigrazione </a:t>
            </a:r>
          </a:p>
          <a:p>
            <a:r>
              <a:rPr lang="it-IT" altLang="it-IT" sz="2200" b="1" dirty="0" smtClean="0">
                <a:latin typeface="Calibri" pitchFamily="34" charset="0"/>
              </a:rPr>
              <a:t>Italiana  </a:t>
            </a:r>
            <a:r>
              <a:rPr lang="it-IT" altLang="it-IT" sz="2200" dirty="0" smtClean="0">
                <a:latin typeface="Calibri" pitchFamily="34" charset="0"/>
              </a:rPr>
              <a:t>- MEI. </a:t>
            </a:r>
            <a:r>
              <a:rPr lang="it-IT" altLang="it-IT" sz="2200" b="1" dirty="0" smtClean="0">
                <a:latin typeface="Calibri" pitchFamily="34" charset="0"/>
              </a:rPr>
              <a:t> </a:t>
            </a:r>
          </a:p>
          <a:p>
            <a:r>
              <a:rPr lang="it-IT" altLang="it-IT" sz="2200" b="1" dirty="0" smtClean="0">
                <a:latin typeface="Calibri" pitchFamily="34" charset="0"/>
              </a:rPr>
              <a:t>Previsione primavera 2021 </a:t>
            </a:r>
          </a:p>
          <a:p>
            <a:endParaRPr lang="it-IT" altLang="it-IT" sz="2200" dirty="0" smtClean="0">
              <a:latin typeface="Calibri" pitchFamily="34" charset="0"/>
            </a:endParaRPr>
          </a:p>
          <a:p>
            <a:endParaRPr lang="it-IT" altLang="it-IT" sz="2200" dirty="0">
              <a:latin typeface="Calibri" pitchFamily="34" charset="0"/>
            </a:endParaRPr>
          </a:p>
        </p:txBody>
      </p:sp>
      <p:pic>
        <p:nvPicPr>
          <p:cNvPr id="12" name="Picture 23" descr="C:\Documents and Settings\mariapaola\Desktop\FOTO + LOGO COMMENDA\COMMENDA logo b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320" y="116632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Documents and Settings\mariapaola\Desktop\DSC_0290 2.JPG"/>
          <p:cNvPicPr>
            <a:picLocks noChangeAspect="1" noChangeArrowheads="1"/>
          </p:cNvPicPr>
          <p:nvPr/>
        </p:nvPicPr>
        <p:blipFill rotWithShape="1">
          <a:blip r:embed="rId5" cstate="print"/>
          <a:srcRect r="5611"/>
          <a:stretch/>
        </p:blipFill>
        <p:spPr bwMode="auto">
          <a:xfrm>
            <a:off x="3428992" y="1571612"/>
            <a:ext cx="5481325" cy="381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412604" y="2492896"/>
            <a:ext cx="482471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>
                <a:latin typeface="Calibri" pitchFamily="34" charset="0"/>
              </a:rPr>
              <a:t>20.000 visitatori annui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>
                <a:latin typeface="Calibri" pitchFamily="34" charset="0"/>
              </a:rPr>
              <a:t>Apertura </a:t>
            </a:r>
            <a:r>
              <a:rPr lang="it-IT" altLang="it-IT" sz="2000" dirty="0" smtClean="0">
                <a:latin typeface="Calibri" pitchFamily="34" charset="0"/>
              </a:rPr>
              <a:t>6 giorni su 7 – </a:t>
            </a:r>
            <a:r>
              <a:rPr lang="it-IT" altLang="it-IT" sz="2000" b="1" dirty="0" smtClean="0">
                <a:latin typeface="Calibri" pitchFamily="34" charset="0"/>
              </a:rPr>
              <a:t>novità 2020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 smtClean="0">
                <a:latin typeface="Calibri" pitchFamily="34" charset="0"/>
              </a:rPr>
              <a:t>Da martedì a venerdì dalle 10.00 alle 17.00 (ultimo ingresso ore 16.30); sabato, domenica e festivi dalle 10.00 alle 18.00 (ultimo ingresso ore 17.30).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 smtClean="0">
                <a:latin typeface="Calibri" pitchFamily="34" charset="0"/>
              </a:rPr>
              <a:t>Si </a:t>
            </a:r>
            <a:r>
              <a:rPr lang="it-IT" altLang="it-IT" sz="2000" dirty="0">
                <a:latin typeface="Calibri" pitchFamily="34" charset="0"/>
              </a:rPr>
              <a:t>accede attraverso una passeggiata di </a:t>
            </a:r>
            <a:r>
              <a:rPr lang="it-IT" altLang="it-IT" sz="2000" dirty="0" smtClean="0">
                <a:latin typeface="Calibri" pitchFamily="34" charset="0"/>
              </a:rPr>
              <a:t>800m </a:t>
            </a:r>
            <a:r>
              <a:rPr lang="it-IT" altLang="it-IT" sz="2000" dirty="0">
                <a:latin typeface="Calibri" pitchFamily="34" charset="0"/>
              </a:rPr>
              <a:t>aperta nel 2011</a:t>
            </a: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669925" y="338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898525" y="3694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7" name="Text Box 23"/>
          <p:cNvSpPr txBox="1">
            <a:spLocks noChangeArrowheads="1"/>
          </p:cNvSpPr>
          <p:nvPr/>
        </p:nvSpPr>
        <p:spPr bwMode="auto">
          <a:xfrm>
            <a:off x="593725" y="1560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9" name="Text Box 1035"/>
          <p:cNvSpPr txBox="1">
            <a:spLocks noChangeArrowheads="1"/>
          </p:cNvSpPr>
          <p:nvPr/>
        </p:nvSpPr>
        <p:spPr bwMode="auto">
          <a:xfrm>
            <a:off x="2784475" y="260648"/>
            <a:ext cx="63007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altLang="it-IT" sz="2400" b="1" dirty="0" smtClean="0">
                <a:latin typeface="Calibri" pitchFamily="34" charset="0"/>
              </a:rPr>
              <a:t>Lanterna di Genova (1128</a:t>
            </a:r>
            <a:r>
              <a:rPr lang="it-IT" altLang="it-IT" sz="2400" b="1" dirty="0">
                <a:latin typeface="Calibri" pitchFamily="34" charset="0"/>
              </a:rPr>
              <a:t>)</a:t>
            </a:r>
          </a:p>
          <a:p>
            <a:pPr algn="r"/>
            <a:r>
              <a:rPr lang="it-IT" altLang="it-IT" sz="2000" dirty="0">
                <a:latin typeface="Calibri" pitchFamily="34" charset="0"/>
              </a:rPr>
              <a:t>Acquisita dal Mu.MA nel Marzo 2018</a:t>
            </a:r>
          </a:p>
        </p:txBody>
      </p:sp>
      <p:sp>
        <p:nvSpPr>
          <p:cNvPr id="30730" name="Text Box 1036"/>
          <p:cNvSpPr txBox="1">
            <a:spLocks noChangeArrowheads="1"/>
          </p:cNvSpPr>
          <p:nvPr/>
        </p:nvSpPr>
        <p:spPr bwMode="auto">
          <a:xfrm>
            <a:off x="467370" y="1700808"/>
            <a:ext cx="4622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2000" dirty="0">
                <a:latin typeface="Calibri" pitchFamily="34" charset="0"/>
              </a:rPr>
              <a:t>E’ il </a:t>
            </a:r>
            <a:r>
              <a:rPr lang="it-IT" altLang="it-IT" sz="2000" dirty="0" smtClean="0">
                <a:latin typeface="Calibri" pitchFamily="34" charset="0"/>
              </a:rPr>
              <a:t>faro più </a:t>
            </a:r>
            <a:r>
              <a:rPr lang="it-IT" altLang="it-IT" sz="2000" dirty="0">
                <a:latin typeface="Calibri" pitchFamily="34" charset="0"/>
              </a:rPr>
              <a:t>alto del Mediterraneo (77m</a:t>
            </a:r>
            <a:r>
              <a:rPr lang="it-IT" altLang="it-IT" sz="2000" dirty="0" smtClean="0">
                <a:latin typeface="Calibri" pitchFamily="34" charset="0"/>
              </a:rPr>
              <a:t>) e</a:t>
            </a:r>
            <a:endParaRPr lang="it-IT" altLang="it-IT" sz="2000" dirty="0">
              <a:latin typeface="Calibri" pitchFamily="34" charset="0"/>
            </a:endParaRPr>
          </a:p>
          <a:p>
            <a:r>
              <a:rPr lang="it-IT" altLang="it-IT" sz="2000" dirty="0" smtClean="0">
                <a:latin typeface="Calibri" pitchFamily="34" charset="0"/>
              </a:rPr>
              <a:t>il </a:t>
            </a:r>
            <a:r>
              <a:rPr lang="it-IT" altLang="it-IT" sz="2000" dirty="0">
                <a:latin typeface="Calibri" pitchFamily="34" charset="0"/>
              </a:rPr>
              <a:t>secondo più antico ancora funzionante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6623"/>
            <a:ext cx="921752" cy="128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12"/>
          <a:stretch/>
        </p:blipFill>
        <p:spPr>
          <a:xfrm>
            <a:off x="5796136" y="1268229"/>
            <a:ext cx="3204989" cy="4537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1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1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898525" y="3694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7" name="Text Box 23"/>
          <p:cNvSpPr txBox="1">
            <a:spLocks noChangeArrowheads="1"/>
          </p:cNvSpPr>
          <p:nvPr/>
        </p:nvSpPr>
        <p:spPr bwMode="auto">
          <a:xfrm>
            <a:off x="593725" y="1560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30729" name="Text Box 1035"/>
          <p:cNvSpPr txBox="1">
            <a:spLocks noChangeArrowheads="1"/>
          </p:cNvSpPr>
          <p:nvPr/>
        </p:nvSpPr>
        <p:spPr bwMode="auto">
          <a:xfrm>
            <a:off x="2784475" y="260648"/>
            <a:ext cx="630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altLang="it-IT" sz="2400" b="1" dirty="0" smtClean="0">
                <a:latin typeface="Calibri" pitchFamily="34" charset="0"/>
              </a:rPr>
              <a:t>Museo Navale di </a:t>
            </a:r>
            <a:r>
              <a:rPr lang="it-IT" altLang="it-IT" sz="2400" b="1" dirty="0" err="1" smtClean="0">
                <a:latin typeface="Calibri" pitchFamily="34" charset="0"/>
              </a:rPr>
              <a:t>Pegli</a:t>
            </a:r>
            <a:endParaRPr lang="it-IT" altLang="it-IT" sz="2400" b="1" dirty="0">
              <a:latin typeface="Calibri" pitchFamily="34" charset="0"/>
            </a:endParaRPr>
          </a:p>
        </p:txBody>
      </p:sp>
      <p:pic>
        <p:nvPicPr>
          <p:cNvPr id="11" name="Immagin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428" y="214290"/>
            <a:ext cx="189711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"/>
          <p:cNvPicPr>
            <a:picLocks noChangeAspect="1"/>
          </p:cNvPicPr>
          <p:nvPr/>
        </p:nvPicPr>
        <p:blipFill>
          <a:blip r:embed="rId5" cstate="print"/>
          <a:srcRect l="3345" r="4654"/>
          <a:stretch>
            <a:fillRect/>
          </a:stretch>
        </p:blipFill>
        <p:spPr bwMode="auto">
          <a:xfrm>
            <a:off x="4643470" y="1928802"/>
            <a:ext cx="4286248" cy="310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85720" y="2457103"/>
            <a:ext cx="414340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 smtClean="0">
                <a:latin typeface="Calibri" pitchFamily="34" charset="0"/>
              </a:rPr>
              <a:t>Da dimensione museale a </a:t>
            </a:r>
            <a:r>
              <a:rPr lang="it-IT" altLang="it-IT" sz="2000" b="1" dirty="0" smtClean="0">
                <a:latin typeface="Calibri" pitchFamily="34" charset="0"/>
              </a:rPr>
              <a:t>piazza culturale </a:t>
            </a:r>
            <a:r>
              <a:rPr lang="it-IT" altLang="it-IT" sz="2000" dirty="0" smtClean="0">
                <a:latin typeface="Calibri" pitchFamily="34" charset="0"/>
              </a:rPr>
              <a:t>del Ponente cittadino e ligure.</a:t>
            </a:r>
            <a:endParaRPr lang="it-IT" altLang="it-IT" sz="2000" dirty="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dirty="0" smtClean="0">
                <a:latin typeface="Calibri" pitchFamily="34" charset="0"/>
              </a:rPr>
              <a:t>Da gestione pubblica a </a:t>
            </a:r>
            <a:r>
              <a:rPr lang="it-IT" altLang="it-IT" sz="2000" b="1" dirty="0" smtClean="0">
                <a:latin typeface="Calibri" pitchFamily="34" charset="0"/>
              </a:rPr>
              <a:t>pubblico-privata </a:t>
            </a:r>
            <a:r>
              <a:rPr lang="it-IT" altLang="it-IT" sz="2000" dirty="0" smtClean="0">
                <a:latin typeface="Calibri" pitchFamily="34" charset="0"/>
              </a:rPr>
              <a:t>con un accordo con il CUP – Centro Universitario del ponente.</a:t>
            </a:r>
            <a:endParaRPr lang="it-IT" altLang="it-IT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63563" y="1484313"/>
            <a:ext cx="79819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3500" b="1" noProof="1">
                <a:latin typeface="Calibri" pitchFamily="34" charset="0"/>
              </a:rPr>
              <a:t>Sostenibilità</a:t>
            </a:r>
            <a:r>
              <a:rPr lang="it-IT" altLang="it-IT" sz="3500" b="1" dirty="0">
                <a:latin typeface="Calibri" pitchFamily="34" charset="0"/>
              </a:rPr>
              <a:t> </a:t>
            </a:r>
            <a:r>
              <a:rPr lang="it-IT" altLang="it-IT" sz="3500" b="1" dirty="0" smtClean="0">
                <a:latin typeface="Calibri" pitchFamily="34" charset="0"/>
              </a:rPr>
              <a:t>Economica</a:t>
            </a:r>
          </a:p>
          <a:p>
            <a:pPr algn="ctr" eaLnBrk="0" hangingPunct="0"/>
            <a:endParaRPr lang="it-IT" altLang="it-IT" sz="1000" dirty="0" smtClean="0">
              <a:latin typeface="Calibri" pitchFamily="34" charset="0"/>
            </a:endParaRPr>
          </a:p>
          <a:p>
            <a:pPr algn="ctr" eaLnBrk="0" hangingPunct="0"/>
            <a:r>
              <a:rPr lang="it-IT" altLang="it-IT" sz="2800" dirty="0" smtClean="0">
                <a:latin typeface="Calibri" pitchFamily="34" charset="0"/>
              </a:rPr>
              <a:t>rapporto “virtuoso” </a:t>
            </a:r>
            <a:endParaRPr lang="it-IT" altLang="it-IT" sz="2800" dirty="0">
              <a:latin typeface="Calibri" pitchFamily="34" charset="0"/>
            </a:endParaRPr>
          </a:p>
          <a:p>
            <a:pPr algn="ctr" eaLnBrk="0" hangingPunct="0"/>
            <a:r>
              <a:rPr lang="it-IT" altLang="it-IT" sz="2800" dirty="0" smtClean="0">
                <a:latin typeface="Calibri" pitchFamily="34" charset="0"/>
              </a:rPr>
              <a:t>tra pubblico-privato e privato-sociale</a:t>
            </a:r>
            <a:endParaRPr lang="it-IT" altLang="it-IT" sz="2800" dirty="0">
              <a:latin typeface="Calibri" pitchFamily="34" charset="0"/>
            </a:endParaRPr>
          </a:p>
        </p:txBody>
      </p:sp>
      <p:pic>
        <p:nvPicPr>
          <p:cNvPr id="16387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8612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93096"/>
            <a:ext cx="1368698" cy="98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Immagine 1"/>
          <p:cNvPicPr>
            <a:picLocks noChangeAspect="1"/>
          </p:cNvPicPr>
          <p:nvPr/>
        </p:nvPicPr>
        <p:blipFill>
          <a:blip r:embed="rId4" cstate="print"/>
          <a:srcRect t="5693" b="16811"/>
          <a:stretch>
            <a:fillRect/>
          </a:stretch>
        </p:blipFill>
        <p:spPr bwMode="auto">
          <a:xfrm>
            <a:off x="3203848" y="4388545"/>
            <a:ext cx="1256977" cy="9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396098"/>
            <a:ext cx="1314078" cy="9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365104"/>
            <a:ext cx="741072" cy="103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1428728" y="272457"/>
            <a:ext cx="6362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3200" b="1" dirty="0" smtClean="0">
                <a:latin typeface="Calibri" pitchFamily="34" charset="0"/>
              </a:rPr>
              <a:t>Gestione</a:t>
            </a:r>
            <a:r>
              <a:rPr lang="it-IT" altLang="it-IT" sz="3200" b="1" dirty="0">
                <a:latin typeface="Calibri" pitchFamily="34" charset="0"/>
              </a:rPr>
              <a:t> </a:t>
            </a:r>
            <a:r>
              <a:rPr lang="it-IT" altLang="it-IT" sz="3200" b="1" dirty="0" smtClean="0">
                <a:latin typeface="Calibri" pitchFamily="34" charset="0"/>
              </a:rPr>
              <a:t>pubblico - privata</a:t>
            </a:r>
            <a:endParaRPr lang="it-IT" altLang="it-IT" sz="3200" b="1" dirty="0">
              <a:latin typeface="Calibri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62000" y="60960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28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1928794" y="1183503"/>
            <a:ext cx="5167270" cy="10310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2800" b="1" dirty="0" err="1" smtClean="0">
                <a:latin typeface="Calibri" pitchFamily="34" charset="0"/>
              </a:rPr>
              <a:t>CdA</a:t>
            </a:r>
            <a:r>
              <a:rPr lang="it-IT" altLang="it-IT" sz="2800" b="1" dirty="0" smtClean="0">
                <a:latin typeface="Calibri" pitchFamily="34" charset="0"/>
              </a:rPr>
              <a:t> + staff </a:t>
            </a:r>
            <a:r>
              <a:rPr lang="it-IT" altLang="it-IT" sz="2800" b="1" dirty="0" err="1" smtClean="0">
                <a:latin typeface="Calibri" pitchFamily="34" charset="0"/>
              </a:rPr>
              <a:t>Mu</a:t>
            </a:r>
            <a:r>
              <a:rPr lang="it-IT" altLang="it-IT" sz="2800" b="1" dirty="0" smtClean="0">
                <a:latin typeface="Calibri" pitchFamily="34" charset="0"/>
              </a:rPr>
              <a:t>.MA</a:t>
            </a:r>
          </a:p>
          <a:p>
            <a:pPr algn="ctr">
              <a:spcBef>
                <a:spcPts val="600"/>
              </a:spcBef>
            </a:pPr>
            <a:r>
              <a:rPr lang="it-IT" altLang="it-IT" sz="2800" dirty="0" smtClean="0">
                <a:latin typeface="Calibri" pitchFamily="34" charset="0"/>
              </a:rPr>
              <a:t>Programmazione </a:t>
            </a:r>
            <a:r>
              <a:rPr lang="it-IT" altLang="it-IT" sz="2800" dirty="0" err="1" smtClean="0">
                <a:latin typeface="Calibri" pitchFamily="34" charset="0"/>
              </a:rPr>
              <a:t>Linee-guida</a:t>
            </a:r>
            <a:endParaRPr lang="it-IT" altLang="it-IT" sz="2800" dirty="0">
              <a:latin typeface="Calibri" pitchFamily="34" charset="0"/>
            </a:endParaRP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4643438" y="3000372"/>
            <a:ext cx="4286280" cy="9079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2400" b="1" dirty="0">
                <a:latin typeface="Calibri" pitchFamily="34" charset="0"/>
              </a:rPr>
              <a:t>Coperativa Solidarietà &amp; Lavoro </a:t>
            </a:r>
          </a:p>
          <a:p>
            <a:pPr algn="ctr">
              <a:spcBef>
                <a:spcPts val="600"/>
              </a:spcBef>
            </a:pPr>
            <a:r>
              <a:rPr lang="it-IT" altLang="it-IT" sz="2400" dirty="0" smtClean="0">
                <a:latin typeface="Calibri" pitchFamily="34" charset="0"/>
              </a:rPr>
              <a:t>Servizi al pubblico</a:t>
            </a:r>
            <a:endParaRPr lang="it-IT" altLang="it-IT" sz="2000" dirty="0">
              <a:latin typeface="Calibri" pitchFamily="34" charset="0"/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5699125" y="529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7418" name="Text Box 16"/>
          <p:cNvSpPr txBox="1">
            <a:spLocks noChangeArrowheads="1"/>
          </p:cNvSpPr>
          <p:nvPr/>
        </p:nvSpPr>
        <p:spPr bwMode="auto">
          <a:xfrm>
            <a:off x="974725" y="265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7419" name="Text Box 19"/>
          <p:cNvSpPr txBox="1">
            <a:spLocks noChangeArrowheads="1"/>
          </p:cNvSpPr>
          <p:nvPr/>
        </p:nvSpPr>
        <p:spPr bwMode="auto">
          <a:xfrm>
            <a:off x="4251325" y="3694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17422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7025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5720" y="3000372"/>
            <a:ext cx="3786214" cy="12772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2400" b="1" dirty="0" smtClean="0">
                <a:latin typeface="Calibri" pitchFamily="34" charset="0"/>
              </a:rPr>
              <a:t>Costa </a:t>
            </a:r>
            <a:r>
              <a:rPr lang="it-IT" altLang="it-IT" sz="2400" b="1" dirty="0" err="1" smtClean="0">
                <a:latin typeface="Calibri" pitchFamily="34" charset="0"/>
              </a:rPr>
              <a:t>Edutainment</a:t>
            </a:r>
            <a:endParaRPr lang="it-IT" altLang="it-IT" sz="2400" b="1" dirty="0" smtClean="0">
              <a:latin typeface="Calibri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it-IT" altLang="it-IT" sz="2400" dirty="0" smtClean="0">
                <a:latin typeface="Calibri" pitchFamily="34" charset="0"/>
              </a:rPr>
              <a:t>Rischio d’impresa, marketing e comunicazione</a:t>
            </a:r>
            <a:endParaRPr lang="it-IT" altLang="it-IT" sz="2000" dirty="0">
              <a:latin typeface="Calibri" pitchFamily="34" charset="0"/>
            </a:endParaRP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2000232" y="4572008"/>
            <a:ext cx="6357982" cy="9079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2400" b="1" dirty="0">
                <a:latin typeface="Calibri" pitchFamily="34" charset="0"/>
              </a:rPr>
              <a:t>Associazione Promotori Mu.MA </a:t>
            </a:r>
          </a:p>
          <a:p>
            <a:pPr algn="ctr">
              <a:spcBef>
                <a:spcPts val="600"/>
              </a:spcBef>
            </a:pPr>
            <a:r>
              <a:rPr lang="it-IT" altLang="it-IT" sz="2400" dirty="0" smtClean="0">
                <a:latin typeface="Calibri" pitchFamily="34" charset="0"/>
              </a:rPr>
              <a:t>Supporto </a:t>
            </a:r>
            <a:r>
              <a:rPr lang="it-IT" altLang="it-IT" sz="2400" dirty="0">
                <a:latin typeface="Calibri" pitchFamily="34" charset="0"/>
              </a:rPr>
              <a:t>al </a:t>
            </a:r>
            <a:r>
              <a:rPr lang="it-IT" altLang="it-IT" sz="2400" dirty="0" err="1" smtClean="0">
                <a:latin typeface="Calibri" pitchFamily="34" charset="0"/>
              </a:rPr>
              <a:t>fundraising</a:t>
            </a:r>
            <a:r>
              <a:rPr lang="it-IT" altLang="it-IT" sz="2400" dirty="0" smtClean="0">
                <a:latin typeface="Calibri" pitchFamily="34" charset="0"/>
              </a:rPr>
              <a:t> e azioni di valorizzazione</a:t>
            </a:r>
            <a:endParaRPr lang="it-IT" altLang="it-IT" sz="2400" dirty="0">
              <a:latin typeface="Calibri" pitchFamily="34" charset="0"/>
            </a:endParaRPr>
          </a:p>
        </p:txBody>
      </p:sp>
      <p:cxnSp>
        <p:nvCxnSpPr>
          <p:cNvPr id="25" name="Connettore 2 24"/>
          <p:cNvCxnSpPr/>
          <p:nvPr/>
        </p:nvCxnSpPr>
        <p:spPr>
          <a:xfrm rot="5400000">
            <a:off x="2678893" y="2393149"/>
            <a:ext cx="500066" cy="4286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rot="16200000" flipH="1">
            <a:off x="5286380" y="2428868"/>
            <a:ext cx="500066" cy="3571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5400000">
            <a:off x="3321835" y="3393281"/>
            <a:ext cx="207170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 autoUpdateAnimBg="0"/>
      <p:bldP spid="218116" grpId="0" animBg="1" autoUpdateAnimBg="0"/>
      <p:bldP spid="218121" grpId="0" animBg="1" autoUpdateAnimBg="0"/>
      <p:bldP spid="14" grpId="0" animBg="1" autoUpdateAnimBg="0"/>
      <p:bldP spid="104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28688" y="21336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4400" b="1" noProof="1">
                <a:latin typeface="Calibri" pitchFamily="34" charset="0"/>
              </a:rPr>
              <a:t>Sostenibilità</a:t>
            </a:r>
            <a:r>
              <a:rPr lang="it-IT" altLang="it-IT" sz="4400" b="1" dirty="0">
                <a:latin typeface="Calibri" pitchFamily="34" charset="0"/>
              </a:rPr>
              <a:t> Sociale</a:t>
            </a:r>
          </a:p>
        </p:txBody>
      </p:sp>
      <p:pic>
        <p:nvPicPr>
          <p:cNvPr id="20483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7025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825"/>
            <a:ext cx="18097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Immagine 1"/>
          <p:cNvPicPr>
            <a:picLocks noChangeAspect="1"/>
          </p:cNvPicPr>
          <p:nvPr/>
        </p:nvPicPr>
        <p:blipFill>
          <a:blip r:embed="rId4" cstate="print"/>
          <a:srcRect t="5693" b="16811"/>
          <a:stretch>
            <a:fillRect/>
          </a:stretch>
        </p:blipFill>
        <p:spPr bwMode="auto">
          <a:xfrm>
            <a:off x="2987824" y="3994661"/>
            <a:ext cx="1684784" cy="130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005064"/>
            <a:ext cx="1861469" cy="133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933056"/>
            <a:ext cx="1008863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126876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altLang="it-IT" sz="3600" dirty="0" smtClean="0">
                <a:latin typeface="Calibri" pitchFamily="34" charset="0"/>
              </a:rPr>
              <a:t>Da </a:t>
            </a:r>
            <a:r>
              <a:rPr lang="it-IT" altLang="it-IT" sz="3600" b="1" dirty="0" smtClean="0">
                <a:latin typeface="Calibri" pitchFamily="34" charset="0"/>
              </a:rPr>
              <a:t>polo museale </a:t>
            </a:r>
            <a:r>
              <a:rPr lang="it-IT" altLang="it-IT" sz="3600" dirty="0" smtClean="0">
                <a:latin typeface="Calibri" pitchFamily="34" charset="0"/>
              </a:rPr>
              <a:t>a </a:t>
            </a:r>
            <a:r>
              <a:rPr lang="it-IT" altLang="it-IT" sz="3600" b="1" dirty="0" smtClean="0">
                <a:latin typeface="Calibri" pitchFamily="34" charset="0"/>
              </a:rPr>
              <a:t>polo culturale</a:t>
            </a:r>
            <a:endParaRPr lang="it-IT" altLang="it-IT" sz="3600" b="1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2400" dirty="0" smtClean="0">
                <a:latin typeface="Calibri" pitchFamily="34" charset="0"/>
              </a:rPr>
              <a:t>Legato al mare e al dialogo tra popoli, culture e religioni</a:t>
            </a:r>
            <a:endParaRPr lang="it-IT" altLang="it-IT" sz="2400" dirty="0">
              <a:latin typeface="Calibri" pitchFamily="34" charset="0"/>
            </a:endParaRPr>
          </a:p>
        </p:txBody>
      </p:sp>
      <p:pic>
        <p:nvPicPr>
          <p:cNvPr id="21507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63" y="3150547"/>
            <a:ext cx="91440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600" dirty="0" smtClean="0">
                <a:latin typeface="Calibri" pitchFamily="34" charset="0"/>
              </a:rPr>
              <a:t>Con </a:t>
            </a:r>
            <a:r>
              <a:rPr lang="it-IT" altLang="it-IT" sz="3600" b="1" dirty="0" smtClean="0">
                <a:latin typeface="Calibri" pitchFamily="34" charset="0"/>
              </a:rPr>
              <a:t>accessibilità </a:t>
            </a:r>
            <a:r>
              <a:rPr lang="it-IT" altLang="it-IT" sz="3600" dirty="0" smtClean="0">
                <a:latin typeface="Calibri" pitchFamily="34" charset="0"/>
              </a:rPr>
              <a:t>per tutti</a:t>
            </a:r>
            <a:endParaRPr lang="it-IT" altLang="it-IT" sz="3600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2400" dirty="0">
                <a:latin typeface="Calibri" pitchFamily="34" charset="0"/>
              </a:rPr>
              <a:t>bambini, anziani, diversamente abili,</a:t>
            </a:r>
          </a:p>
          <a:p>
            <a:pPr algn="ctr">
              <a:spcBef>
                <a:spcPts val="600"/>
              </a:spcBef>
            </a:pPr>
            <a:r>
              <a:rPr lang="it-IT" altLang="it-IT" sz="2400" dirty="0">
                <a:latin typeface="Calibri" pitchFamily="34" charset="0"/>
              </a:rPr>
              <a:t>anche con percorsi anche guidati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  <p:bldP spid="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39750" y="2133600"/>
            <a:ext cx="79930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4000" b="1" noProof="1">
                <a:latin typeface="Calibri" pitchFamily="34" charset="0"/>
              </a:rPr>
              <a:t>Sostenibilità</a:t>
            </a:r>
            <a:r>
              <a:rPr lang="it-IT" altLang="it-IT" sz="4000" b="1" dirty="0">
                <a:latin typeface="Calibri" pitchFamily="34" charset="0"/>
              </a:rPr>
              <a:t> Ambientale</a:t>
            </a:r>
          </a:p>
        </p:txBody>
      </p:sp>
      <p:pic>
        <p:nvPicPr>
          <p:cNvPr id="33795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825"/>
            <a:ext cx="18097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magine 1"/>
          <p:cNvPicPr>
            <a:picLocks noChangeAspect="1"/>
          </p:cNvPicPr>
          <p:nvPr/>
        </p:nvPicPr>
        <p:blipFill>
          <a:blip r:embed="rId4" cstate="print"/>
          <a:srcRect t="5693" b="16811"/>
          <a:stretch>
            <a:fillRect/>
          </a:stretch>
        </p:blipFill>
        <p:spPr bwMode="auto">
          <a:xfrm>
            <a:off x="3082254" y="4005063"/>
            <a:ext cx="1671366" cy="12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077072"/>
            <a:ext cx="1861469" cy="133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005064"/>
            <a:ext cx="976542" cy="13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 descr="C:\Documents and Settings\utente\Documenti\Spedisci\aer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98133"/>
            <a:ext cx="5478909" cy="384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6176963" y="1628800"/>
            <a:ext cx="277653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it-IT" altLang="it-IT" sz="2000" dirty="0" err="1">
                <a:latin typeface="Calibri" pitchFamily="34" charset="0"/>
              </a:rPr>
              <a:t>Miragenova</a:t>
            </a: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r>
              <a:rPr lang="it-IT" altLang="it-IT" sz="2000" dirty="0">
                <a:latin typeface="Calibri" pitchFamily="34" charset="0"/>
              </a:rPr>
              <a:t>Reti Musei Marittimi Liguri</a:t>
            </a:r>
          </a:p>
          <a:p>
            <a:pPr algn="ctr">
              <a:lnSpc>
                <a:spcPts val="2200"/>
              </a:lnSpc>
            </a:pP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r>
              <a:rPr lang="it-IT" altLang="it-IT" sz="2000" dirty="0">
                <a:latin typeface="Calibri" pitchFamily="34" charset="0"/>
              </a:rPr>
              <a:t>Carta del Mare e Buone pratiche</a:t>
            </a:r>
          </a:p>
          <a:p>
            <a:pPr algn="ctr">
              <a:lnSpc>
                <a:spcPts val="2200"/>
              </a:lnSpc>
            </a:pP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r>
              <a:rPr lang="it-IT" altLang="it-IT" sz="2000" dirty="0">
                <a:latin typeface="Calibri" pitchFamily="34" charset="0"/>
              </a:rPr>
              <a:t>Itinerari Culturali</a:t>
            </a:r>
          </a:p>
          <a:p>
            <a:pPr algn="ctr">
              <a:lnSpc>
                <a:spcPts val="2200"/>
              </a:lnSpc>
            </a:pPr>
            <a:r>
              <a:rPr lang="it-IT" altLang="it-IT" sz="2000" dirty="0">
                <a:latin typeface="Calibri" pitchFamily="34" charset="0"/>
              </a:rPr>
              <a:t>Letterari</a:t>
            </a:r>
          </a:p>
          <a:p>
            <a:pPr algn="ctr">
              <a:lnSpc>
                <a:spcPts val="2200"/>
              </a:lnSpc>
            </a:pPr>
            <a:r>
              <a:rPr lang="it-IT" altLang="it-IT" sz="2000" dirty="0" smtClean="0">
                <a:latin typeface="Calibri" pitchFamily="34" charset="0"/>
              </a:rPr>
              <a:t>Architettonici e post industriali</a:t>
            </a: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endParaRPr lang="it-IT" altLang="it-IT" sz="2000" dirty="0">
              <a:latin typeface="Calibri" pitchFamily="34" charset="0"/>
            </a:endParaRPr>
          </a:p>
          <a:p>
            <a:pPr algn="ctr">
              <a:lnSpc>
                <a:spcPts val="2200"/>
              </a:lnSpc>
            </a:pPr>
            <a:r>
              <a:rPr lang="it-IT" altLang="it-IT" sz="2000" dirty="0">
                <a:latin typeface="Calibri" pitchFamily="34" charset="0"/>
              </a:rPr>
              <a:t>Postazioni multimediali </a:t>
            </a:r>
          </a:p>
          <a:p>
            <a:pPr algn="ctr">
              <a:lnSpc>
                <a:spcPts val="2200"/>
              </a:lnSpc>
            </a:pPr>
            <a:endParaRPr lang="it-IT" altLang="it-IT" sz="2200" dirty="0">
              <a:latin typeface="Calibri" pitchFamily="34" charset="0"/>
            </a:endParaRPr>
          </a:p>
        </p:txBody>
      </p:sp>
      <p:sp>
        <p:nvSpPr>
          <p:cNvPr id="34822" name="Rectangle 9"/>
          <p:cNvSpPr>
            <a:spLocks noChangeArrowheads="1"/>
          </p:cNvSpPr>
          <p:nvPr/>
        </p:nvSpPr>
        <p:spPr bwMode="auto">
          <a:xfrm>
            <a:off x="4057650" y="3171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pic>
        <p:nvPicPr>
          <p:cNvPr id="34823" name="Picture 8" descr="PARCO MARE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8"/>
            <a:ext cx="2667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-18728" y="191542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altLang="it-IT" sz="2800" b="1">
                <a:latin typeface="Calibri" pitchFamily="34" charset="0"/>
              </a:rPr>
              <a:t>Il </a:t>
            </a:r>
            <a:r>
              <a:rPr lang="it-IT" altLang="it-IT" sz="2800" b="1" smtClean="0">
                <a:latin typeface="Calibri" pitchFamily="34" charset="0"/>
              </a:rPr>
              <a:t>Mu.MA </a:t>
            </a:r>
            <a:r>
              <a:rPr lang="it-IT" altLang="it-IT" sz="2800" b="1" dirty="0">
                <a:latin typeface="Calibri" pitchFamily="34" charset="0"/>
              </a:rPr>
              <a:t>promuove </a:t>
            </a:r>
          </a:p>
          <a:p>
            <a:pPr algn="r"/>
            <a:r>
              <a:rPr lang="it-IT" altLang="it-IT" sz="2800" b="1" dirty="0">
                <a:latin typeface="Calibri" pitchFamily="34" charset="0"/>
              </a:rPr>
              <a:t>un parco culturale del mare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 hidden="1">
            <a:extLst>
              <a:ext uri="{FF2B5EF4-FFF2-40B4-BE49-F238E27FC236}">
                <a16:creationId xmlns:a16="http://schemas.microsoft.com/office/drawing/2014/main" xmlns="" id="{D686D404-FA75-4C8B-9D05-F9DE417058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4192" y="1589"/>
          <a:ext cx="1191" cy="1588"/>
        </p:xfrm>
        <a:graphic>
          <a:graphicData uri="http://schemas.openxmlformats.org/presentationml/2006/ole">
            <p:oleObj spid="_x0000_s18434" name="think-cell Slide" r:id="rId4" imgW="360" imgH="360" progId="">
              <p:embed/>
            </p:oleObj>
          </a:graphicData>
        </a:graphic>
      </p:graphicFrame>
      <p:sp>
        <p:nvSpPr>
          <p:cNvPr id="7" name="Rettangolo 6" hidden="1">
            <a:extLst>
              <a:ext uri="{FF2B5EF4-FFF2-40B4-BE49-F238E27FC236}">
                <a16:creationId xmlns:a16="http://schemas.microsoft.com/office/drawing/2014/main" xmlns="" id="{8CEBB834-E7E9-4E8C-B1CA-708347858A7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43001" y="1"/>
            <a:ext cx="119063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GB" sz="105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7FEA5053-6188-4EA6-A564-00EC08E38A64}"/>
              </a:ext>
            </a:extLst>
          </p:cNvPr>
          <p:cNvSpPr txBox="1">
            <a:spLocks/>
          </p:cNvSpPr>
          <p:nvPr/>
        </p:nvSpPr>
        <p:spPr>
          <a:xfrm>
            <a:off x="37608" y="109172"/>
            <a:ext cx="6916691" cy="1060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600"/>
              <a:t>Mu.MA - </a:t>
            </a:r>
            <a:r>
              <a:rPr lang="it-IT" sz="3600" dirty="0"/>
              <a:t>Le 4 strutture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681A894-DD5D-4C03-9451-3530A5B810BB}"/>
              </a:ext>
            </a:extLst>
          </p:cNvPr>
          <p:cNvSpPr txBox="1"/>
          <p:nvPr/>
        </p:nvSpPr>
        <p:spPr>
          <a:xfrm>
            <a:off x="2051657" y="4065348"/>
            <a:ext cx="252034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1050" dirty="0"/>
              <a:t>La </a:t>
            </a:r>
            <a:r>
              <a:rPr lang="it-IT" sz="1050" b="1" dirty="0"/>
              <a:t>Commenda di Pré </a:t>
            </a:r>
            <a:r>
              <a:rPr lang="it-IT" sz="1050" dirty="0"/>
              <a:t>era un luogo di assistenza per pellegrini e crociati, costruito nel 1180. Chiusa a gennaio 2020, ospiterà da metà 2021 il </a:t>
            </a:r>
            <a:r>
              <a:rPr lang="it-IT" sz="1050" b="1" dirty="0"/>
              <a:t>Museo Nazionale dell’Emigrazione Italiana.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D1E29B9-595B-8E4A-8268-62520372D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04" y="1468855"/>
            <a:ext cx="1545954" cy="14894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8D46E2F-22B7-214E-9D1F-8F423C93B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7206" y="1449675"/>
            <a:ext cx="908750" cy="16877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8BC3E86-5FEC-9946-BEF7-12700DACA0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22"/>
          <a:stretch/>
        </p:blipFill>
        <p:spPr>
          <a:xfrm>
            <a:off x="658518" y="3907435"/>
            <a:ext cx="1303847" cy="14894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FE94D2C-DF38-7047-9820-B8D18BAF17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992" y="3923951"/>
            <a:ext cx="1468723" cy="1385477"/>
          </a:xfrm>
          <a:prstGeom prst="rect">
            <a:avLst/>
          </a:prstGeom>
        </p:spPr>
      </p:pic>
      <p:sp>
        <p:nvSpPr>
          <p:cNvPr id="21" name="TextBox 45">
            <a:extLst>
              <a:ext uri="{FF2B5EF4-FFF2-40B4-BE49-F238E27FC236}">
                <a16:creationId xmlns:a16="http://schemas.microsoft.com/office/drawing/2014/main" xmlns="" id="{FC92694D-73D3-7141-9E5E-DD5F0961AC8D}"/>
              </a:ext>
            </a:extLst>
          </p:cNvPr>
          <p:cNvSpPr txBox="1"/>
          <p:nvPr/>
        </p:nvSpPr>
        <p:spPr>
          <a:xfrm>
            <a:off x="2051657" y="1502888"/>
            <a:ext cx="252034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1050" dirty="0"/>
              <a:t>Il più </a:t>
            </a:r>
            <a:r>
              <a:rPr lang="it-IT" sz="1050" b="1" dirty="0"/>
              <a:t>importante Museo Marittimo</a:t>
            </a:r>
            <a:r>
              <a:rPr lang="it-IT" sz="1050" dirty="0"/>
              <a:t> del </a:t>
            </a:r>
            <a:r>
              <a:rPr lang="it-IT" sz="1050" b="1" dirty="0"/>
              <a:t>Mediterraneo</a:t>
            </a:r>
            <a:r>
              <a:rPr lang="it-IT" sz="1050" dirty="0"/>
              <a:t>, ospita </a:t>
            </a:r>
            <a:r>
              <a:rPr lang="it-IT" sz="1050" b="1" dirty="0"/>
              <a:t>oggetti e testimonianze </a:t>
            </a:r>
            <a:r>
              <a:rPr lang="it-IT" sz="1050" dirty="0"/>
              <a:t>legati al mare e alla </a:t>
            </a:r>
            <a:r>
              <a:rPr lang="it-IT" sz="1050" b="1" dirty="0"/>
              <a:t>navigazione</a:t>
            </a:r>
            <a:r>
              <a:rPr lang="it-IT" sz="1050" dirty="0"/>
              <a:t>, risalenti a diverse epoche storiche. È sede del </a:t>
            </a:r>
            <a:r>
              <a:rPr lang="it-IT" sz="1050" dirty="0" err="1"/>
              <a:t>MeM</a:t>
            </a:r>
            <a:r>
              <a:rPr lang="it-IT" sz="1050" dirty="0"/>
              <a:t>, padiglione dedicato alle Migrazioni da fine ‘800 ai giorni d’oggi.</a:t>
            </a:r>
          </a:p>
        </p:txBody>
      </p:sp>
      <p:sp>
        <p:nvSpPr>
          <p:cNvPr id="22" name="TextBox 45">
            <a:extLst>
              <a:ext uri="{FF2B5EF4-FFF2-40B4-BE49-F238E27FC236}">
                <a16:creationId xmlns:a16="http://schemas.microsoft.com/office/drawing/2014/main" xmlns="" id="{D1D65EBC-2A29-C649-BCA7-72649A1F84A4}"/>
              </a:ext>
            </a:extLst>
          </p:cNvPr>
          <p:cNvSpPr txBox="1"/>
          <p:nvPr/>
        </p:nvSpPr>
        <p:spPr>
          <a:xfrm>
            <a:off x="6248213" y="1482397"/>
            <a:ext cx="253505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1050" dirty="0"/>
              <a:t>Edificata nel 1543, la </a:t>
            </a:r>
            <a:r>
              <a:rPr lang="it-IT" sz="1050" b="1" dirty="0"/>
              <a:t>Lanterna</a:t>
            </a:r>
            <a:r>
              <a:rPr lang="it-IT" sz="1050" dirty="0"/>
              <a:t> è il </a:t>
            </a:r>
            <a:r>
              <a:rPr lang="it-IT" sz="1050" b="1" dirty="0"/>
              <a:t>simbolo </a:t>
            </a:r>
            <a:r>
              <a:rPr lang="it-IT" sz="1050" dirty="0"/>
              <a:t>della </a:t>
            </a:r>
            <a:r>
              <a:rPr lang="it-IT" sz="1050" b="1" dirty="0"/>
              <a:t>Città </a:t>
            </a:r>
            <a:r>
              <a:rPr lang="it-IT" sz="1050" dirty="0"/>
              <a:t>e ospita l’omonimo Museo, all’interno del quale sono custodite </a:t>
            </a:r>
            <a:r>
              <a:rPr lang="it-IT" sz="1050" b="1" dirty="0"/>
              <a:t>testimonianze fotografiche </a:t>
            </a:r>
            <a:r>
              <a:rPr lang="it-IT" sz="1050" dirty="0"/>
              <a:t>relative alla restaurazione ed altri </a:t>
            </a:r>
            <a:r>
              <a:rPr lang="it-IT" sz="1050" b="1" dirty="0"/>
              <a:t>reperti storici</a:t>
            </a:r>
            <a:r>
              <a:rPr lang="it-IT" sz="1050" dirty="0"/>
              <a:t>. Negli ultimi due anni ha registrato oltre </a:t>
            </a:r>
            <a:r>
              <a:rPr lang="it-IT" sz="1050" b="1" dirty="0"/>
              <a:t>34.000 visitatori.</a:t>
            </a:r>
          </a:p>
        </p:txBody>
      </p:sp>
      <p:sp>
        <p:nvSpPr>
          <p:cNvPr id="23" name="TextBox 45">
            <a:extLst>
              <a:ext uri="{FF2B5EF4-FFF2-40B4-BE49-F238E27FC236}">
                <a16:creationId xmlns:a16="http://schemas.microsoft.com/office/drawing/2014/main" xmlns="" id="{A0B3F895-035C-F74C-9285-1D681A07FFE5}"/>
              </a:ext>
            </a:extLst>
          </p:cNvPr>
          <p:cNvSpPr txBox="1"/>
          <p:nvPr/>
        </p:nvSpPr>
        <p:spPr>
          <a:xfrm>
            <a:off x="6314254" y="4025183"/>
            <a:ext cx="246901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1050" dirty="0"/>
              <a:t>Posto all’interno della </a:t>
            </a:r>
            <a:r>
              <a:rPr lang="it-IT" sz="1050" b="1" dirty="0"/>
              <a:t>Villa rinascimentale </a:t>
            </a:r>
            <a:r>
              <a:rPr lang="it-IT" sz="1050" dirty="0"/>
              <a:t>di Giovanni Andrea D’Oria, con </a:t>
            </a:r>
            <a:r>
              <a:rPr lang="it-IT" sz="1050" b="1" dirty="0"/>
              <a:t>17.000 visitatori </a:t>
            </a:r>
            <a:r>
              <a:rPr lang="it-IT" sz="1050" dirty="0"/>
              <a:t>nel 2019, ospita le collezioni marittime relative a </a:t>
            </a:r>
            <a:r>
              <a:rPr lang="it-IT" sz="1050" b="1" dirty="0"/>
              <a:t>Genova</a:t>
            </a:r>
            <a:r>
              <a:rPr lang="it-IT" sz="1050" dirty="0"/>
              <a:t> e alle </a:t>
            </a:r>
            <a:r>
              <a:rPr lang="it-IT" sz="1050" b="1" dirty="0"/>
              <a:t>Riviere</a:t>
            </a:r>
            <a:r>
              <a:rPr lang="it-IT" sz="1050" dirty="0"/>
              <a:t> che vanno dal XV al XIX secolo.</a:t>
            </a:r>
          </a:p>
        </p:txBody>
      </p:sp>
      <p:pic>
        <p:nvPicPr>
          <p:cNvPr id="13" name="Immagin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445224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67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39750" y="2133600"/>
            <a:ext cx="799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3600" b="1" noProof="1" smtClean="0">
                <a:latin typeface="Calibri" pitchFamily="34" charset="0"/>
              </a:rPr>
              <a:t>Il Mu.MA e i progetti per il territorio</a:t>
            </a:r>
            <a:endParaRPr lang="it-IT" altLang="it-IT" sz="3600" b="1" dirty="0">
              <a:latin typeface="Calibri" pitchFamily="34" charset="0"/>
            </a:endParaRPr>
          </a:p>
        </p:txBody>
      </p:sp>
      <p:pic>
        <p:nvPicPr>
          <p:cNvPr id="33795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825"/>
            <a:ext cx="18097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magine 1"/>
          <p:cNvPicPr>
            <a:picLocks noChangeAspect="1"/>
          </p:cNvPicPr>
          <p:nvPr/>
        </p:nvPicPr>
        <p:blipFill>
          <a:blip r:embed="rId4" cstate="print"/>
          <a:srcRect t="5693" b="16811"/>
          <a:stretch>
            <a:fillRect/>
          </a:stretch>
        </p:blipFill>
        <p:spPr bwMode="auto">
          <a:xfrm>
            <a:off x="3059832" y="3987683"/>
            <a:ext cx="1693788" cy="1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984556"/>
            <a:ext cx="1890142" cy="135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005064"/>
            <a:ext cx="956300" cy="133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7025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-1" y="428604"/>
            <a:ext cx="91440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3200" b="1" dirty="0" err="1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Eventi</a:t>
            </a:r>
            <a:r>
              <a:rPr lang="en-US" altLang="it-IT" sz="3200" b="1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n-US" altLang="it-IT" sz="3200" b="1" dirty="0" err="1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rete</a:t>
            </a:r>
            <a:endParaRPr lang="en-US" altLang="it-IT" sz="3200" b="1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en-US" altLang="it-IT" sz="2000" dirty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r"/>
            <a:endParaRPr lang="it-IT" altLang="it-IT" sz="2400" b="1" dirty="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401478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35851" name="CasellaDiTesto 4"/>
          <p:cNvSpPr txBox="1">
            <a:spLocks noChangeArrowheads="1"/>
          </p:cNvSpPr>
          <p:nvPr/>
        </p:nvSpPr>
        <p:spPr bwMode="auto">
          <a:xfrm>
            <a:off x="5072066" y="3512296"/>
            <a:ext cx="36010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Da maggio 2018 Il Galata è una delle sedi del Festival: </a:t>
            </a:r>
          </a:p>
          <a:p>
            <a:pPr algn="ctr"/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conferenze, laboratori e mostre promosso da Università di Genova in collaborazione con Porto Antico, </a:t>
            </a:r>
            <a:r>
              <a:rPr lang="it-IT" altLang="it-IT" sz="200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Acquario e Mu.MA</a:t>
            </a:r>
            <a:endParaRPr lang="it-IT" sz="20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29" r="13634"/>
          <a:stretch/>
        </p:blipFill>
        <p:spPr bwMode="auto">
          <a:xfrm>
            <a:off x="4929190" y="1884669"/>
            <a:ext cx="3951514" cy="144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4"/>
          <p:cNvSpPr txBox="1">
            <a:spLocks noChangeArrowheads="1"/>
          </p:cNvSpPr>
          <p:nvPr/>
        </p:nvSpPr>
        <p:spPr bwMode="auto">
          <a:xfrm>
            <a:off x="188790" y="3565098"/>
            <a:ext cx="45975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Dal 2018 il Galata</a:t>
            </a:r>
            <a:endParaRPr lang="it-IT" altLang="it-IT" sz="20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è </a:t>
            </a:r>
            <a:r>
              <a:rPr lang="it-IT" altLang="it-IT" sz="20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una sede di </a:t>
            </a:r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Orientamenti</a:t>
            </a:r>
            <a:endParaRPr lang="it-IT" altLang="it-IT" sz="20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it-IT" dirty="0"/>
          </a:p>
        </p:txBody>
      </p:sp>
      <p:pic>
        <p:nvPicPr>
          <p:cNvPr id="17410" name="Picture 2" descr="C:\Users\Marina\Desktop\Orientamenti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88840"/>
            <a:ext cx="3324225" cy="125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2807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401478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35851" name="CasellaDiTesto 4"/>
          <p:cNvSpPr txBox="1">
            <a:spLocks noChangeArrowheads="1"/>
          </p:cNvSpPr>
          <p:nvPr/>
        </p:nvSpPr>
        <p:spPr bwMode="auto">
          <a:xfrm>
            <a:off x="714348" y="4190392"/>
            <a:ext cx="3601095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400" b="1" dirty="0" err="1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Prè</a:t>
            </a:r>
            <a:r>
              <a:rPr lang="it-IT" altLang="it-IT" sz="2400" b="1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– Visioni</a:t>
            </a:r>
          </a:p>
          <a:p>
            <a:pPr algn="ctr"/>
            <a:endParaRPr lang="it-IT" altLang="it-IT" sz="500" b="1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altLang="it-IT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(Assessorato all’urbanistica del Comune di Genova e Università di Genova)</a:t>
            </a:r>
          </a:p>
          <a:p>
            <a:pPr algn="ctr"/>
            <a:endParaRPr lang="it-IT" sz="2400" b="1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CasellaDiTesto 4"/>
          <p:cNvSpPr txBox="1">
            <a:spLocks noChangeArrowheads="1"/>
          </p:cNvSpPr>
          <p:nvPr/>
        </p:nvSpPr>
        <p:spPr bwMode="auto">
          <a:xfrm>
            <a:off x="4260756" y="4164133"/>
            <a:ext cx="4597524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</a:rPr>
              <a:t>Open Vicoli</a:t>
            </a:r>
          </a:p>
          <a:p>
            <a:pPr algn="ctr"/>
            <a:endParaRPr lang="it-IT" sz="500" b="1" dirty="0" smtClean="0">
              <a:latin typeface="Calibri" pitchFamily="34" charset="0"/>
            </a:endParaRPr>
          </a:p>
          <a:p>
            <a:pPr algn="ctr"/>
            <a:r>
              <a:rPr lang="it-IT" dirty="0" smtClean="0">
                <a:latin typeface="Calibri" pitchFamily="34" charset="0"/>
              </a:rPr>
              <a:t>(rete territoriale di realtà </a:t>
            </a:r>
            <a:r>
              <a:rPr lang="it-IT" dirty="0" err="1" smtClean="0">
                <a:latin typeface="Calibri" pitchFamily="34" charset="0"/>
              </a:rPr>
              <a:t>socio-educative-culturali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capofilata</a:t>
            </a:r>
            <a:r>
              <a:rPr lang="it-IT" dirty="0" smtClean="0">
                <a:latin typeface="Calibri" pitchFamily="34" charset="0"/>
              </a:rPr>
              <a:t> da Cooperativa Il Laboratorio - bando Compagnia di San Paolo)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18434" name="Picture 2" descr="C:\Users\Stage\Desktop\previsio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249" y="1628077"/>
            <a:ext cx="3190685" cy="2393180"/>
          </a:xfrm>
          <a:prstGeom prst="rect">
            <a:avLst/>
          </a:prstGeom>
          <a:noFill/>
        </p:spPr>
      </p:pic>
      <p:pic>
        <p:nvPicPr>
          <p:cNvPr id="18435" name="Picture 3" descr="C:\Users\Stage\Desktop\2-860x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822" y="1652026"/>
            <a:ext cx="3555999" cy="2369231"/>
          </a:xfrm>
          <a:prstGeom prst="rect">
            <a:avLst/>
          </a:prstGeom>
          <a:noFill/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85786" y="428604"/>
            <a:ext cx="7643866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Calibri" pitchFamily="34" charset="0"/>
              </a:rPr>
              <a:t>Programmi di </a:t>
            </a:r>
            <a:r>
              <a:rPr lang="it-IT" sz="2700" b="1" dirty="0" smtClean="0">
                <a:latin typeface="Calibri" pitchFamily="34" charset="0"/>
              </a:rPr>
              <a:t>trasformazione urbana </a:t>
            </a:r>
          </a:p>
          <a:p>
            <a:pPr algn="ctr">
              <a:spcBef>
                <a:spcPts val="600"/>
              </a:spcBef>
            </a:pPr>
            <a:r>
              <a:rPr lang="it-IT" sz="2700" dirty="0" smtClean="0">
                <a:latin typeface="Calibri" pitchFamily="34" charset="0"/>
              </a:rPr>
              <a:t>con il coinvolgimento diretto dei </a:t>
            </a:r>
            <a:r>
              <a:rPr lang="it-IT" sz="2700" b="1" dirty="0" smtClean="0">
                <a:latin typeface="Calibri" pitchFamily="34" charset="0"/>
              </a:rPr>
              <a:t>cittadini</a:t>
            </a:r>
          </a:p>
        </p:txBody>
      </p:sp>
    </p:spTree>
    <p:extLst>
      <p:ext uri="{BB962C8B-B14F-4D97-AF65-F5344CB8AC3E}">
        <p14:creationId xmlns="" xmlns:p14="http://schemas.microsoft.com/office/powerpoint/2010/main" val="2402807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785786" y="500042"/>
            <a:ext cx="764386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300" dirty="0" smtClean="0">
                <a:latin typeface="Calibri" pitchFamily="34" charset="0"/>
              </a:rPr>
              <a:t>Il </a:t>
            </a:r>
            <a:r>
              <a:rPr lang="it-IT" sz="2300" b="1" dirty="0" smtClean="0">
                <a:latin typeface="Calibri" pitchFamily="34" charset="0"/>
              </a:rPr>
              <a:t>know-how </a:t>
            </a:r>
            <a:r>
              <a:rPr lang="it-IT" sz="2300" dirty="0" smtClean="0">
                <a:latin typeface="Calibri" pitchFamily="34" charset="0"/>
              </a:rPr>
              <a:t>scientifico e museografico dell’Istituzione </a:t>
            </a:r>
            <a:r>
              <a:rPr lang="it-IT" sz="2300" dirty="0" err="1" smtClean="0">
                <a:latin typeface="Calibri" pitchFamily="34" charset="0"/>
              </a:rPr>
              <a:t>Mu</a:t>
            </a:r>
            <a:r>
              <a:rPr lang="it-IT" sz="2300" dirty="0" smtClean="0">
                <a:latin typeface="Calibri" pitchFamily="34" charset="0"/>
              </a:rPr>
              <a:t>.MA </a:t>
            </a:r>
          </a:p>
          <a:p>
            <a:pPr algn="ctr">
              <a:spcBef>
                <a:spcPts val="600"/>
              </a:spcBef>
            </a:pPr>
            <a:r>
              <a:rPr lang="it-IT" sz="2300" dirty="0" smtClean="0">
                <a:latin typeface="Calibri" pitchFamily="34" charset="0"/>
              </a:rPr>
              <a:t>a servizio di </a:t>
            </a:r>
            <a:r>
              <a:rPr lang="it-IT" sz="2300" b="1" dirty="0" smtClean="0">
                <a:latin typeface="Calibri" pitchFamily="34" charset="0"/>
              </a:rPr>
              <a:t>nuove realtà </a:t>
            </a:r>
            <a:r>
              <a:rPr lang="it-IT" sz="2300" dirty="0" smtClean="0">
                <a:latin typeface="Calibri" pitchFamily="34" charset="0"/>
              </a:rPr>
              <a:t>regionali, nazionali e internazionali.</a:t>
            </a: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401478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12604" y="2220764"/>
            <a:ext cx="482471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b="1" dirty="0" err="1" smtClean="0">
                <a:latin typeface="Calibri" pitchFamily="34" charset="0"/>
              </a:rPr>
              <a:t>Bordighera</a:t>
            </a:r>
            <a:r>
              <a:rPr lang="it-IT" altLang="it-IT" sz="2000" b="1" dirty="0" smtClean="0">
                <a:latin typeface="Calibri" pitchFamily="34" charset="0"/>
              </a:rPr>
              <a:t> – </a:t>
            </a:r>
            <a:r>
              <a:rPr lang="it-IT" altLang="it-IT" sz="2000" b="1" dirty="0" err="1" smtClean="0">
                <a:latin typeface="Calibri" pitchFamily="34" charset="0"/>
              </a:rPr>
              <a:t>Dolceacqua</a:t>
            </a:r>
            <a:r>
              <a:rPr lang="it-IT" altLang="it-IT" sz="2000" dirty="0" smtClean="0">
                <a:latin typeface="Calibri" pitchFamily="34" charset="0"/>
              </a:rPr>
              <a:t>, mostra di Monet</a:t>
            </a:r>
            <a:endParaRPr lang="it-IT" altLang="it-IT" sz="2000" dirty="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b="1" dirty="0" smtClean="0">
                <a:latin typeface="Calibri" pitchFamily="34" charset="0"/>
              </a:rPr>
              <a:t>Catanzaro</a:t>
            </a:r>
            <a:r>
              <a:rPr lang="it-IT" altLang="it-IT" sz="2000" dirty="0" smtClean="0">
                <a:latin typeface="Calibri" pitchFamily="34" charset="0"/>
              </a:rPr>
              <a:t>, futuro Museo del mare e delle tradizioni marine della Calabria</a:t>
            </a:r>
            <a:endParaRPr lang="it-IT" altLang="it-IT" sz="2000" dirty="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b="1" dirty="0" smtClean="0">
                <a:latin typeface="Calibri" pitchFamily="34" charset="0"/>
              </a:rPr>
              <a:t>Oman</a:t>
            </a:r>
            <a:r>
              <a:rPr lang="it-IT" altLang="it-IT" sz="2000" dirty="0" smtClean="0">
                <a:latin typeface="Calibri" pitchFamily="34" charset="0"/>
              </a:rPr>
              <a:t>, futuro Museo de mare e delle tradizioni marittime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it-IT" altLang="it-IT" sz="2000" b="1" dirty="0" smtClean="0">
                <a:latin typeface="Calibri" pitchFamily="34" charset="0"/>
              </a:rPr>
              <a:t>Napoli</a:t>
            </a:r>
            <a:r>
              <a:rPr lang="it-IT" altLang="it-IT" sz="2000" dirty="0" smtClean="0">
                <a:latin typeface="Calibri" pitchFamily="34" charset="0"/>
              </a:rPr>
              <a:t>, futuro Museo del mare</a:t>
            </a:r>
            <a:endParaRPr lang="it-IT" altLang="it-IT" sz="2000" dirty="0">
              <a:latin typeface="Calibri" pitchFamily="34" charset="0"/>
            </a:endParaRPr>
          </a:p>
        </p:txBody>
      </p:sp>
      <p:pic>
        <p:nvPicPr>
          <p:cNvPr id="19459" name="Picture 3" descr="C:\Users\Stage\Desktop\Le-Château-de-Dolceacqua-Paris-musée-Marmottan-Monet.-Legs-de-Michel-Monet-1966-©-Musée-Marmottan-Monet-Paris-Bridgeman-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14488"/>
            <a:ext cx="3053597" cy="3900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2807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17FA7B4-5FC2-AD44-BD6A-DE5A6B25A1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345" r="4654"/>
          <a:stretch>
            <a:fillRect/>
          </a:stretch>
        </p:blipFill>
        <p:spPr bwMode="auto">
          <a:xfrm>
            <a:off x="4644008" y="2924944"/>
            <a:ext cx="2761200" cy="19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C:\Documents and Settings\mariapaola\Desktop\DSC_0290 2.JPG">
            <a:extLst>
              <a:ext uri="{FF2B5EF4-FFF2-40B4-BE49-F238E27FC236}">
                <a16:creationId xmlns:a16="http://schemas.microsoft.com/office/drawing/2014/main" xmlns="" id="{E2C12056-62AE-BC4B-A7C2-3082E1975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5611"/>
          <a:stretch/>
        </p:blipFill>
        <p:spPr bwMode="auto">
          <a:xfrm>
            <a:off x="1691680" y="2852936"/>
            <a:ext cx="2761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9292BFE-EF36-B34D-9BB6-D39EE1346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08720"/>
            <a:ext cx="2762557" cy="17501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77DEC10-1FBF-964A-9D23-913DEDEA15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6306"/>
          <a:stretch/>
        </p:blipFill>
        <p:spPr>
          <a:xfrm>
            <a:off x="1691680" y="908720"/>
            <a:ext cx="2761200" cy="1733224"/>
          </a:xfrm>
          <a:prstGeom prst="rect">
            <a:avLst/>
          </a:prstGeom>
        </p:spPr>
      </p:pic>
      <p:sp>
        <p:nvSpPr>
          <p:cNvPr id="6" name="Text Box 1035">
            <a:extLst>
              <a:ext uri="{FF2B5EF4-FFF2-40B4-BE49-F238E27FC236}">
                <a16:creationId xmlns:a16="http://schemas.microsoft.com/office/drawing/2014/main" xmlns="" id="{FFF98B59-F786-844D-9486-FEF8CB43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9" y="2735253"/>
            <a:ext cx="18213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200" b="1" dirty="0">
                <a:latin typeface="Calibri" pitchFamily="34" charset="0"/>
              </a:rPr>
              <a:t>COMMENDA DI PR</a:t>
            </a:r>
            <a:r>
              <a:rPr lang="it-IT" sz="1200" b="1" dirty="0">
                <a:latin typeface="Calibri" pitchFamily="34" charset="0"/>
              </a:rPr>
              <a:t>È</a:t>
            </a:r>
            <a:endParaRPr lang="it-IT" altLang="it-IT" sz="1200" b="1" dirty="0">
              <a:latin typeface="Calibri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272577FF-64E6-094C-8811-BE7AD4A9E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6" y="2976506"/>
            <a:ext cx="157527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100" dirty="0">
                <a:latin typeface="Calibri" pitchFamily="34" charset="0"/>
              </a:rPr>
              <a:t>Futura sede del </a:t>
            </a:r>
          </a:p>
          <a:p>
            <a:r>
              <a:rPr lang="it-IT" altLang="it-IT" sz="1100" b="1" dirty="0">
                <a:latin typeface="Calibri" pitchFamily="34" charset="0"/>
              </a:rPr>
              <a:t>Museo Nazionale dell’emigrazione </a:t>
            </a:r>
          </a:p>
          <a:p>
            <a:r>
              <a:rPr lang="it-IT" altLang="it-IT" sz="1100" b="1" dirty="0">
                <a:latin typeface="Calibri" pitchFamily="34" charset="0"/>
              </a:rPr>
              <a:t>italiana MEI </a:t>
            </a:r>
          </a:p>
          <a:p>
            <a:r>
              <a:rPr lang="it-IT" altLang="it-IT" sz="1100" dirty="0">
                <a:latin typeface="Calibri" pitchFamily="34" charset="0"/>
              </a:rPr>
              <a:t>(Inaugurazione 2021)</a:t>
            </a:r>
          </a:p>
        </p:txBody>
      </p:sp>
      <p:sp>
        <p:nvSpPr>
          <p:cNvPr id="8" name="Text Box 1035">
            <a:extLst>
              <a:ext uri="{FF2B5EF4-FFF2-40B4-BE49-F238E27FC236}">
                <a16:creationId xmlns:a16="http://schemas.microsoft.com/office/drawing/2014/main" xmlns="" id="{64B8D66F-DD57-3C46-B193-06E3DD7D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9" y="953869"/>
            <a:ext cx="18213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200" b="1" dirty="0" err="1">
                <a:latin typeface="Calibri" pitchFamily="34" charset="0"/>
              </a:rPr>
              <a:t>S</a:t>
            </a:r>
            <a:r>
              <a:rPr lang="it-IT" altLang="it-IT" sz="1200" b="1" dirty="0">
                <a:latin typeface="Calibri" pitchFamily="34" charset="0"/>
              </a:rPr>
              <a:t> 518 - NAZARIO SAURO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F4A5F135-BFC9-F14F-B3B2-5A137763B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6" y="1230085"/>
            <a:ext cx="157527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100" b="1" dirty="0" smtClean="0">
                <a:latin typeface="Calibri" pitchFamily="34" charset="0"/>
              </a:rPr>
              <a:t>Restauro e rinnovamento interno </a:t>
            </a:r>
            <a:r>
              <a:rPr lang="it-IT" altLang="it-IT" sz="1100" dirty="0" smtClean="0">
                <a:latin typeface="Calibri" pitchFamily="34" charset="0"/>
              </a:rPr>
              <a:t> del sommergibile </a:t>
            </a:r>
            <a:r>
              <a:rPr lang="it-IT" altLang="it-IT" sz="1100" b="1" dirty="0" smtClean="0">
                <a:latin typeface="Calibri" pitchFamily="34" charset="0"/>
              </a:rPr>
              <a:t> 518. </a:t>
            </a:r>
          </a:p>
          <a:p>
            <a:r>
              <a:rPr lang="it-IT" altLang="it-IT" sz="1100" b="1" dirty="0" smtClean="0">
                <a:latin typeface="Calibri" pitchFamily="34" charset="0"/>
              </a:rPr>
              <a:t>Restyling della Darsena e nuove attività i</a:t>
            </a:r>
            <a:r>
              <a:rPr lang="it-IT" altLang="it-IT" sz="1100" dirty="0" smtClean="0">
                <a:latin typeface="Calibri" pitchFamily="34" charset="0"/>
              </a:rPr>
              <a:t>n Darsena </a:t>
            </a:r>
          </a:p>
          <a:p>
            <a:endParaRPr lang="it-IT" altLang="it-IT" sz="1100" dirty="0">
              <a:latin typeface="Calibri" pitchFamily="34" charset="0"/>
            </a:endParaRPr>
          </a:p>
          <a:p>
            <a:endParaRPr lang="it-IT" altLang="it-IT" sz="1100" dirty="0">
              <a:latin typeface="Calibri" pitchFamily="34" charset="0"/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7452320" y="980728"/>
            <a:ext cx="187220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 smtClean="0">
                <a:latin typeface="Calibri" pitchFamily="34" charset="0"/>
              </a:rPr>
              <a:t>Completamento dei lavori strutturali e rinnovamento del percorso espositivo, a cura del Provveditorato ai Lavori Pubblici</a:t>
            </a:r>
            <a:endParaRPr lang="it-IT" altLang="it-IT" sz="1100" b="1" dirty="0">
              <a:latin typeface="Calibri" pitchFamily="34" charset="0"/>
            </a:endParaRPr>
          </a:p>
        </p:txBody>
      </p:sp>
      <p:sp>
        <p:nvSpPr>
          <p:cNvPr id="13" name="Text Box 1035">
            <a:extLst>
              <a:ext uri="{FF2B5EF4-FFF2-40B4-BE49-F238E27FC236}">
                <a16:creationId xmlns:a16="http://schemas.microsoft.com/office/drawing/2014/main" xmlns="" id="{64B8D66F-DD57-3C46-B193-06E3DD7D7F1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607152" y="746777"/>
            <a:ext cx="1058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200" b="1" dirty="0" smtClean="0">
                <a:latin typeface="Calibri" pitchFamily="34" charset="0"/>
              </a:rPr>
              <a:t>LANTERNA </a:t>
            </a:r>
          </a:p>
          <a:p>
            <a:endParaRPr lang="it-IT" altLang="it-IT" sz="1200" b="1" dirty="0">
              <a:latin typeface="Calibri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524328" y="2852936"/>
            <a:ext cx="1230925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100" b="1" dirty="0" smtClean="0">
                <a:latin typeface="Calibri" pitchFamily="34" charset="0"/>
              </a:rPr>
              <a:t>Da dimensione museale a piazza culturale del Ponente cittadino e ligure.</a:t>
            </a:r>
          </a:p>
          <a:p>
            <a:pPr>
              <a:spcBef>
                <a:spcPct val="50000"/>
              </a:spcBef>
            </a:pPr>
            <a:r>
              <a:rPr lang="it-IT" altLang="it-IT" sz="1100" b="1" dirty="0" smtClean="0">
                <a:latin typeface="Calibri" pitchFamily="34" charset="0"/>
              </a:rPr>
              <a:t>Ridefinizione della vocazione culturale con un nuovo allestimento</a:t>
            </a:r>
            <a:r>
              <a:rPr lang="it-IT" altLang="it-IT" sz="1100" dirty="0" smtClean="0">
                <a:latin typeface="Calibri" pitchFamily="34" charset="0"/>
              </a:rPr>
              <a:t>.</a:t>
            </a:r>
            <a:endParaRPr lang="it-IT" altLang="it-IT" sz="1100" dirty="0">
              <a:latin typeface="Calibri" pitchFamily="34" charset="0"/>
            </a:endParaRPr>
          </a:p>
        </p:txBody>
      </p:sp>
      <p:sp>
        <p:nvSpPr>
          <p:cNvPr id="15" name="Text Box 1035">
            <a:extLst>
              <a:ext uri="{FF2B5EF4-FFF2-40B4-BE49-F238E27FC236}">
                <a16:creationId xmlns:a16="http://schemas.microsoft.com/office/drawing/2014/main" xmlns="" id="{64B8D66F-DD57-3C46-B193-06E3DD7D7F1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524328" y="2492896"/>
            <a:ext cx="1440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1200" b="1" dirty="0" smtClean="0">
                <a:latin typeface="Calibri" pitchFamily="34" charset="0"/>
              </a:rPr>
              <a:t>MUSEO NAVALE </a:t>
            </a:r>
            <a:r>
              <a:rPr lang="it-IT" altLang="it-IT" sz="1200" b="1" dirty="0" err="1" smtClean="0">
                <a:latin typeface="Calibri" pitchFamily="34" charset="0"/>
              </a:rPr>
              <a:t>DI</a:t>
            </a:r>
            <a:r>
              <a:rPr lang="it-IT" altLang="it-IT" sz="1200" b="1" dirty="0" smtClean="0">
                <a:latin typeface="Calibri" pitchFamily="34" charset="0"/>
              </a:rPr>
              <a:t> PEGLI</a:t>
            </a:r>
          </a:p>
          <a:p>
            <a:endParaRPr lang="it-IT" altLang="it-IT" sz="1200" b="1" dirty="0">
              <a:latin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33164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707904" y="33265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Progetti 2020</a:t>
            </a:r>
            <a:endParaRPr lang="it-I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71600" y="2924944"/>
            <a:ext cx="770485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Nicoletta </a:t>
            </a:r>
            <a:r>
              <a:rPr lang="it-IT" altLang="it-IT" sz="28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Viziano e Pierangelo Campodonico </a:t>
            </a:r>
            <a:endParaRPr lang="it-IT" altLang="it-IT" sz="28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altLang="it-IT" sz="20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Presidente </a:t>
            </a:r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 Direttore </a:t>
            </a:r>
            <a:endParaRPr lang="it-IT" altLang="it-IT" sz="20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altLang="it-IT" sz="20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Mu.MA </a:t>
            </a:r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-Istituzione </a:t>
            </a:r>
            <a:r>
              <a:rPr lang="it-IT" altLang="it-IT" sz="20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Musei del Mare e </a:t>
            </a:r>
            <a:r>
              <a:rPr lang="it-IT" altLang="it-IT" sz="2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delle  </a:t>
            </a:r>
            <a:r>
              <a:rPr lang="it-IT" altLang="it-IT" sz="20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Migrazioni</a:t>
            </a:r>
          </a:p>
          <a:p>
            <a:pPr algn="ctr"/>
            <a:endParaRPr lang="it-IT" altLang="it-IT" i="1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9752" y="2204863"/>
            <a:ext cx="455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Calibri" pitchFamily="34" charset="0"/>
              </a:rPr>
              <a:t>Grazie per l’attenzione!</a:t>
            </a:r>
            <a:endParaRPr lang="it-IT" sz="3600" dirty="0">
              <a:latin typeface="Calibri" pitchFamily="34" charset="0"/>
            </a:endParaRPr>
          </a:p>
        </p:txBody>
      </p:sp>
      <p:pic>
        <p:nvPicPr>
          <p:cNvPr id="5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013"/>
            <a:ext cx="9144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05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37938385"/>
              </p:ext>
            </p:extLst>
          </p:nvPr>
        </p:nvGraphicFramePr>
        <p:xfrm>
          <a:off x="-1" y="0"/>
          <a:ext cx="9144001" cy="6858000"/>
        </p:xfrm>
        <a:graphic>
          <a:graphicData uri="http://schemas.openxmlformats.org/presentationml/2006/ole">
            <p:oleObj spid="_x0000_s1065" name="Diapositiva" r:id="rId3" imgW="6133951" imgH="4600926" progId="PowerPoint.Slide.8">
              <p:embed/>
            </p:oleObj>
          </a:graphicData>
        </a:graphic>
      </p:graphicFrame>
      <p:sp>
        <p:nvSpPr>
          <p:cNvPr id="1028" name="Text Box 2052"/>
          <p:cNvSpPr txBox="1">
            <a:spLocks noChangeArrowheads="1"/>
          </p:cNvSpPr>
          <p:nvPr/>
        </p:nvSpPr>
        <p:spPr bwMode="auto">
          <a:xfrm>
            <a:off x="533400" y="3581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6" name="Text Box 2053"/>
          <p:cNvSpPr txBox="1">
            <a:spLocks noChangeArrowheads="1"/>
          </p:cNvSpPr>
          <p:nvPr/>
        </p:nvSpPr>
        <p:spPr bwMode="auto">
          <a:xfrm>
            <a:off x="0" y="142852"/>
            <a:ext cx="442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altLang="it-IT" sz="2000" dirty="0">
                <a:latin typeface="Calibri" pitchFamily="34" charset="0"/>
              </a:rPr>
              <a:t>	</a:t>
            </a:r>
            <a:r>
              <a:rPr lang="it-IT" altLang="it-IT" sz="2000" dirty="0" smtClean="0">
                <a:latin typeface="Calibri" pitchFamily="34" charset="0"/>
              </a:rPr>
              <a:t>             </a:t>
            </a:r>
            <a:r>
              <a:rPr lang="it-IT" altLang="it-IT" sz="2000" b="1" dirty="0" err="1" smtClean="0">
                <a:latin typeface="Calibri" pitchFamily="34" charset="0"/>
              </a:rPr>
              <a:t>Galata</a:t>
            </a:r>
            <a:r>
              <a:rPr lang="it-IT" altLang="it-IT" sz="2000" b="1" dirty="0" smtClean="0">
                <a:latin typeface="Calibri" pitchFamily="34" charset="0"/>
              </a:rPr>
              <a:t> Museo del Mare</a:t>
            </a:r>
          </a:p>
        </p:txBody>
      </p:sp>
      <p:pic>
        <p:nvPicPr>
          <p:cNvPr id="1066" name="Picture 42" descr="C:\Users\Stage\Desktop\ilaria\comunicazione\foto\lanterna\wpid-daef995178908fa022098d2e712269b3.png"/>
          <p:cNvPicPr>
            <a:picLocks noChangeAspect="1" noChangeArrowheads="1"/>
          </p:cNvPicPr>
          <p:nvPr/>
        </p:nvPicPr>
        <p:blipFill>
          <a:blip r:embed="rId4" cstate="print"/>
          <a:srcRect l="6452" r="1613"/>
          <a:stretch>
            <a:fillRect/>
          </a:stretch>
        </p:blipFill>
        <p:spPr bwMode="auto">
          <a:xfrm>
            <a:off x="4714876" y="616193"/>
            <a:ext cx="4071966" cy="2669931"/>
          </a:xfrm>
          <a:prstGeom prst="rect">
            <a:avLst/>
          </a:prstGeom>
          <a:noFill/>
        </p:spPr>
      </p:pic>
      <p:sp>
        <p:nvSpPr>
          <p:cNvPr id="9" name="Text Box 2053"/>
          <p:cNvSpPr txBox="1">
            <a:spLocks noChangeArrowheads="1"/>
          </p:cNvSpPr>
          <p:nvPr/>
        </p:nvSpPr>
        <p:spPr bwMode="auto">
          <a:xfrm>
            <a:off x="4429124" y="142852"/>
            <a:ext cx="442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altLang="it-IT" sz="2000" b="1" dirty="0">
                <a:latin typeface="Calibri" pitchFamily="34" charset="0"/>
              </a:rPr>
              <a:t>	</a:t>
            </a:r>
            <a:r>
              <a:rPr lang="it-IT" altLang="it-IT" sz="2000" b="1" dirty="0" smtClean="0">
                <a:latin typeface="Calibri" pitchFamily="34" charset="0"/>
              </a:rPr>
              <a:t>Lanterna di Genova</a:t>
            </a:r>
          </a:p>
        </p:txBody>
      </p:sp>
      <p:sp>
        <p:nvSpPr>
          <p:cNvPr id="10" name="Text Box 2053"/>
          <p:cNvSpPr txBox="1">
            <a:spLocks noChangeArrowheads="1"/>
          </p:cNvSpPr>
          <p:nvPr/>
        </p:nvSpPr>
        <p:spPr bwMode="auto">
          <a:xfrm>
            <a:off x="0" y="3429000"/>
            <a:ext cx="442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altLang="it-IT" sz="2000" b="1" dirty="0">
                <a:latin typeface="Calibri" pitchFamily="34" charset="0"/>
              </a:rPr>
              <a:t>	</a:t>
            </a:r>
            <a:r>
              <a:rPr lang="it-IT" altLang="it-IT" sz="2000" b="1" dirty="0" smtClean="0">
                <a:latin typeface="Calibri" pitchFamily="34" charset="0"/>
              </a:rPr>
              <a:t>Commenda di </a:t>
            </a:r>
            <a:r>
              <a:rPr lang="it-IT" altLang="it-IT" sz="2000" b="1" dirty="0" err="1" smtClean="0">
                <a:latin typeface="Calibri" pitchFamily="34" charset="0"/>
              </a:rPr>
              <a:t>Prè</a:t>
            </a:r>
            <a:endParaRPr lang="it-IT" altLang="it-IT" sz="2000" b="1" dirty="0" smtClean="0">
              <a:latin typeface="Calibri" pitchFamily="34" charset="0"/>
            </a:endParaRPr>
          </a:p>
        </p:txBody>
      </p:sp>
      <p:sp>
        <p:nvSpPr>
          <p:cNvPr id="11" name="Text Box 2053"/>
          <p:cNvSpPr txBox="1">
            <a:spLocks noChangeArrowheads="1"/>
          </p:cNvSpPr>
          <p:nvPr/>
        </p:nvSpPr>
        <p:spPr bwMode="auto">
          <a:xfrm>
            <a:off x="4430296" y="3429000"/>
            <a:ext cx="442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altLang="it-IT" sz="2000" b="1" dirty="0" smtClean="0">
                <a:latin typeface="Calibri" pitchFamily="34" charset="0"/>
              </a:rPr>
              <a:t>Museo Navale di </a:t>
            </a:r>
            <a:r>
              <a:rPr lang="it-IT" altLang="it-IT" sz="2000" b="1" dirty="0" err="1" smtClean="0">
                <a:latin typeface="Calibri" pitchFamily="34" charset="0"/>
              </a:rPr>
              <a:t>Pegli</a:t>
            </a:r>
            <a:endParaRPr lang="it-IT" altLang="it-IT" sz="2000" b="1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5600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Rectangle 1026"/>
          <p:cNvSpPr>
            <a:spLocks noChangeArrowheads="1"/>
          </p:cNvSpPr>
          <p:nvPr/>
        </p:nvSpPr>
        <p:spPr bwMode="auto">
          <a:xfrm>
            <a:off x="428596" y="500042"/>
            <a:ext cx="8607900" cy="19389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r>
              <a:rPr lang="it-IT" altLang="it-IT" sz="2600" dirty="0" smtClean="0">
                <a:latin typeface="Calibri" pitchFamily="34" charset="0"/>
              </a:rPr>
              <a:t>Il </a:t>
            </a:r>
            <a:r>
              <a:rPr lang="it-IT" altLang="it-IT" sz="2600" dirty="0">
                <a:latin typeface="Calibri" pitchFamily="34" charset="0"/>
              </a:rPr>
              <a:t>Mu.MA è un’</a:t>
            </a:r>
            <a:r>
              <a:rPr lang="it-IT" altLang="it-IT" sz="2600" b="1" dirty="0">
                <a:latin typeface="Calibri" pitchFamily="34" charset="0"/>
              </a:rPr>
              <a:t>Istituzione </a:t>
            </a:r>
            <a:r>
              <a:rPr lang="it-IT" altLang="it-IT" sz="2600" b="1" dirty="0" smtClean="0">
                <a:latin typeface="Calibri" pitchFamily="34" charset="0"/>
              </a:rPr>
              <a:t>Museale </a:t>
            </a:r>
            <a:r>
              <a:rPr lang="it-IT" altLang="it-IT" sz="2600" dirty="0" smtClean="0">
                <a:latin typeface="Calibri" pitchFamily="34" charset="0"/>
              </a:rPr>
              <a:t>costituita </a:t>
            </a:r>
            <a:r>
              <a:rPr lang="it-IT" altLang="it-IT" sz="2600" dirty="0">
                <a:latin typeface="Calibri" pitchFamily="34" charset="0"/>
              </a:rPr>
              <a:t>il 1 Gennaio </a:t>
            </a:r>
            <a:r>
              <a:rPr lang="it-IT" altLang="it-IT" sz="2600" dirty="0" smtClean="0">
                <a:latin typeface="Calibri" pitchFamily="34" charset="0"/>
              </a:rPr>
              <a:t>2005.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endParaRPr lang="it-IT" altLang="it-IT" sz="2600" dirty="0" smtClean="0">
              <a:latin typeface="Calibri" pitchFamily="34" charset="0"/>
            </a:endParaRPr>
          </a:p>
          <a:p>
            <a:pPr>
              <a:spcBef>
                <a:spcPts val="3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endParaRPr lang="it-IT" altLang="it-IT" sz="400" dirty="0" smtClean="0">
              <a:latin typeface="Calibri" pitchFamily="34" charset="0"/>
            </a:endParaRPr>
          </a:p>
        </p:txBody>
      </p:sp>
      <p:pic>
        <p:nvPicPr>
          <p:cNvPr id="6148" name="Immagine 1"/>
          <p:cNvPicPr>
            <a:picLocks noChangeAspect="1"/>
          </p:cNvPicPr>
          <p:nvPr/>
        </p:nvPicPr>
        <p:blipFill>
          <a:blip r:embed="rId3" cstate="print"/>
          <a:srcRect t="5693" b="16811"/>
          <a:stretch>
            <a:fillRect/>
          </a:stretch>
        </p:blipFill>
        <p:spPr bwMode="auto">
          <a:xfrm>
            <a:off x="2843808" y="1714492"/>
            <a:ext cx="1728192" cy="133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14" y="1726122"/>
            <a:ext cx="1727870" cy="12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9735" y="1711941"/>
            <a:ext cx="1901355" cy="135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9008" y="1584635"/>
            <a:ext cx="1064628" cy="148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026"/>
          <p:cNvSpPr>
            <a:spLocks noChangeArrowheads="1"/>
          </p:cNvSpPr>
          <p:nvPr/>
        </p:nvSpPr>
        <p:spPr bwMode="auto">
          <a:xfrm>
            <a:off x="714348" y="3340383"/>
            <a:ext cx="7679238" cy="23031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r>
              <a:rPr lang="it-IT" altLang="it-IT" sz="2400" dirty="0" smtClean="0">
                <a:latin typeface="Calibri" pitchFamily="34" charset="0"/>
              </a:rPr>
              <a:t>Il </a:t>
            </a:r>
            <a:r>
              <a:rPr lang="it-IT" altLang="it-IT" sz="2400" dirty="0">
                <a:latin typeface="Calibri" pitchFamily="34" charset="0"/>
              </a:rPr>
              <a:t>Comune la promuove come </a:t>
            </a:r>
            <a:r>
              <a:rPr lang="it-IT" altLang="it-IT" sz="2400" dirty="0" smtClean="0">
                <a:latin typeface="Calibri" pitchFamily="34" charset="0"/>
              </a:rPr>
              <a:t/>
            </a:r>
            <a:br>
              <a:rPr lang="it-IT" altLang="it-IT" sz="2400" dirty="0" smtClean="0">
                <a:latin typeface="Calibri" pitchFamily="34" charset="0"/>
              </a:rPr>
            </a:br>
            <a:r>
              <a:rPr lang="it-IT" altLang="it-IT" sz="2400" b="1" dirty="0" smtClean="0">
                <a:latin typeface="Calibri" pitchFamily="34" charset="0"/>
              </a:rPr>
              <a:t>polo </a:t>
            </a:r>
            <a:r>
              <a:rPr lang="it-IT" altLang="it-IT" sz="2400" b="1" dirty="0">
                <a:latin typeface="Calibri" pitchFamily="34" charset="0"/>
              </a:rPr>
              <a:t>museale e </a:t>
            </a:r>
            <a:r>
              <a:rPr lang="it-IT" altLang="it-IT" sz="2400" b="1" dirty="0" smtClean="0">
                <a:latin typeface="Calibri" pitchFamily="34" charset="0"/>
              </a:rPr>
              <a:t>culturale legato </a:t>
            </a:r>
            <a:r>
              <a:rPr lang="it-IT" altLang="it-IT" sz="2400" b="1" dirty="0">
                <a:latin typeface="Calibri" pitchFamily="34" charset="0"/>
              </a:rPr>
              <a:t>al </a:t>
            </a:r>
            <a:r>
              <a:rPr lang="it-IT" altLang="it-IT" sz="2400" b="1" dirty="0" smtClean="0">
                <a:latin typeface="Calibri" pitchFamily="34" charset="0"/>
              </a:rPr>
              <a:t>mare.</a:t>
            </a:r>
          </a:p>
          <a:p>
            <a:pPr algn="ctr">
              <a:spcBef>
                <a:spcPct val="50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r>
              <a:rPr lang="it-IT" altLang="it-IT" sz="2400" dirty="0">
                <a:latin typeface="Calibri" pitchFamily="34" charset="0"/>
              </a:rPr>
              <a:t>N</a:t>
            </a:r>
            <a:r>
              <a:rPr lang="it-IT" altLang="it-IT" sz="2400" dirty="0" smtClean="0">
                <a:latin typeface="Calibri" pitchFamily="34" charset="0"/>
              </a:rPr>
              <a:t>el 2010 diventa Istituzione Culturale d’interesse regionale.</a:t>
            </a:r>
          </a:p>
          <a:p>
            <a:pPr algn="ctr">
              <a:spcBef>
                <a:spcPts val="14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r>
              <a:rPr lang="it-IT" altLang="it-IT" sz="2400" dirty="0" smtClean="0">
                <a:latin typeface="Calibri" pitchFamily="34" charset="0"/>
              </a:rPr>
              <a:t>Con il Galata Museo del Mare entra nella top ten dei </a:t>
            </a:r>
            <a:r>
              <a:rPr lang="it-IT" altLang="it-IT" sz="2400" dirty="0">
                <a:latin typeface="Calibri" pitchFamily="34" charset="0"/>
              </a:rPr>
              <a:t>musei </a:t>
            </a:r>
            <a:r>
              <a:rPr lang="it-IT" altLang="it-IT" sz="2400" dirty="0" smtClean="0">
                <a:latin typeface="Calibri" pitchFamily="34" charset="0"/>
              </a:rPr>
              <a:t>                          italiani (</a:t>
            </a:r>
            <a:r>
              <a:rPr lang="it-IT" altLang="it-IT" sz="2400" dirty="0" err="1" smtClean="0">
                <a:latin typeface="Calibri" pitchFamily="34" charset="0"/>
              </a:rPr>
              <a:t>Trivago</a:t>
            </a:r>
            <a:r>
              <a:rPr lang="it-IT" altLang="it-IT" sz="2400" dirty="0" smtClean="0">
                <a:latin typeface="Calibri" pitchFamily="34" charset="0"/>
              </a:rPr>
              <a:t>).                    </a:t>
            </a:r>
            <a:endParaRPr lang="it-IT" altLang="it-IT" sz="2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xmlns="" id="{43AA4B92-7CC2-AA41-81DA-F111861E2C66}"/>
              </a:ext>
            </a:extLst>
          </p:cNvPr>
          <p:cNvSpPr txBox="1">
            <a:spLocks/>
          </p:cNvSpPr>
          <p:nvPr/>
        </p:nvSpPr>
        <p:spPr>
          <a:xfrm>
            <a:off x="79951" y="150416"/>
            <a:ext cx="6214677" cy="1060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600" dirty="0"/>
              <a:t>Gli stakeholder del </a:t>
            </a:r>
            <a:r>
              <a:rPr lang="it-IT" sz="3600" dirty="0" err="1"/>
              <a:t>Mu.MA</a:t>
            </a:r>
            <a:endParaRPr lang="it-IT" sz="3600" dirty="0"/>
          </a:p>
        </p:txBody>
      </p:sp>
      <p:sp>
        <p:nvSpPr>
          <p:cNvPr id="42" name="Shape 1881">
            <a:extLst>
              <a:ext uri="{FF2B5EF4-FFF2-40B4-BE49-F238E27FC236}">
                <a16:creationId xmlns:a16="http://schemas.microsoft.com/office/drawing/2014/main" xmlns="" id="{BA2E5488-4383-6344-9816-085903E50768}"/>
              </a:ext>
            </a:extLst>
          </p:cNvPr>
          <p:cNvSpPr/>
          <p:nvPr/>
        </p:nvSpPr>
        <p:spPr>
          <a:xfrm>
            <a:off x="7153212" y="2132857"/>
            <a:ext cx="587139" cy="54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>
              <a:lumMod val="50000"/>
              <a:alpha val="92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 b="0">
                <a:solidFill>
                  <a:srgbClr val="636463"/>
                </a:solidFill>
              </a:defRPr>
            </a:pPr>
            <a:endParaRPr/>
          </a:p>
        </p:txBody>
      </p:sp>
      <p:sp>
        <p:nvSpPr>
          <p:cNvPr id="61" name="Shape 1887">
            <a:extLst>
              <a:ext uri="{FF2B5EF4-FFF2-40B4-BE49-F238E27FC236}">
                <a16:creationId xmlns:a16="http://schemas.microsoft.com/office/drawing/2014/main" xmlns="" id="{977C0435-2085-D84E-998D-4530EBAB869D}"/>
              </a:ext>
            </a:extLst>
          </p:cNvPr>
          <p:cNvSpPr/>
          <p:nvPr/>
        </p:nvSpPr>
        <p:spPr>
          <a:xfrm>
            <a:off x="4197451" y="1469853"/>
            <a:ext cx="399648" cy="480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64" name="Shape 1890">
            <a:extLst>
              <a:ext uri="{FF2B5EF4-FFF2-40B4-BE49-F238E27FC236}">
                <a16:creationId xmlns:a16="http://schemas.microsoft.com/office/drawing/2014/main" xmlns="" id="{05C11D13-484E-424C-A6C7-94B3E91A6C39}"/>
              </a:ext>
            </a:extLst>
          </p:cNvPr>
          <p:cNvSpPr/>
          <p:nvPr/>
        </p:nvSpPr>
        <p:spPr>
          <a:xfrm>
            <a:off x="6502863" y="4898958"/>
            <a:ext cx="547550" cy="658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72" name="Shape 1893">
            <a:extLst>
              <a:ext uri="{FF2B5EF4-FFF2-40B4-BE49-F238E27FC236}">
                <a16:creationId xmlns:a16="http://schemas.microsoft.com/office/drawing/2014/main" xmlns="" id="{DA829EF4-ACF3-994D-B040-D7198AB12374}"/>
              </a:ext>
            </a:extLst>
          </p:cNvPr>
          <p:cNvSpPr/>
          <p:nvPr/>
        </p:nvSpPr>
        <p:spPr>
          <a:xfrm>
            <a:off x="2325657" y="764704"/>
            <a:ext cx="613742" cy="737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>
              <a:lumMod val="50000"/>
              <a:alpha val="92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 b="0">
                <a:solidFill>
                  <a:srgbClr val="636463"/>
                </a:solidFill>
              </a:defRPr>
            </a:pPr>
            <a:endParaRPr/>
          </a:p>
        </p:txBody>
      </p:sp>
      <p:sp>
        <p:nvSpPr>
          <p:cNvPr id="75" name="Shape 1896">
            <a:extLst>
              <a:ext uri="{FF2B5EF4-FFF2-40B4-BE49-F238E27FC236}">
                <a16:creationId xmlns:a16="http://schemas.microsoft.com/office/drawing/2014/main" xmlns="" id="{C32BFFFA-61F2-FB47-9337-FCCFF65E939F}"/>
              </a:ext>
            </a:extLst>
          </p:cNvPr>
          <p:cNvSpPr/>
          <p:nvPr/>
        </p:nvSpPr>
        <p:spPr>
          <a:xfrm>
            <a:off x="5469609" y="2996952"/>
            <a:ext cx="902591" cy="100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2700" cap="flat">
            <a:solidFill>
              <a:srgbClr val="D20318"/>
            </a:solidFill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>
                <a:solidFill>
                  <a:srgbClr val="53585F"/>
                </a:solidFill>
              </a:defRPr>
            </a:pPr>
            <a:endParaRPr dirty="0"/>
          </a:p>
        </p:txBody>
      </p:sp>
      <p:sp>
        <p:nvSpPr>
          <p:cNvPr id="78" name="Shape 1899">
            <a:extLst>
              <a:ext uri="{FF2B5EF4-FFF2-40B4-BE49-F238E27FC236}">
                <a16:creationId xmlns:a16="http://schemas.microsoft.com/office/drawing/2014/main" xmlns="" id="{F5BF47CF-192E-884A-A13F-4DFE52CEDB33}"/>
              </a:ext>
            </a:extLst>
          </p:cNvPr>
          <p:cNvSpPr/>
          <p:nvPr/>
        </p:nvSpPr>
        <p:spPr>
          <a:xfrm>
            <a:off x="4115240" y="4504203"/>
            <a:ext cx="701512" cy="84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88" name="Shape 1905">
            <a:extLst>
              <a:ext uri="{FF2B5EF4-FFF2-40B4-BE49-F238E27FC236}">
                <a16:creationId xmlns:a16="http://schemas.microsoft.com/office/drawing/2014/main" xmlns="" id="{0F341FBF-A2ED-174F-915E-83E2CDB67604}"/>
              </a:ext>
            </a:extLst>
          </p:cNvPr>
          <p:cNvSpPr/>
          <p:nvPr/>
        </p:nvSpPr>
        <p:spPr>
          <a:xfrm>
            <a:off x="5668363" y="764704"/>
            <a:ext cx="547550" cy="658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defTabSz="584200">
              <a:defRPr sz="32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90" name="Shape 1928">
            <a:extLst>
              <a:ext uri="{FF2B5EF4-FFF2-40B4-BE49-F238E27FC236}">
                <a16:creationId xmlns:a16="http://schemas.microsoft.com/office/drawing/2014/main" xmlns="" id="{44D6F567-FCF3-494C-BABE-9AE91BF3D171}"/>
              </a:ext>
            </a:extLst>
          </p:cNvPr>
          <p:cNvSpPr/>
          <p:nvPr/>
        </p:nvSpPr>
        <p:spPr>
          <a:xfrm>
            <a:off x="4600415" y="1721659"/>
            <a:ext cx="875915" cy="864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1929">
            <a:extLst>
              <a:ext uri="{FF2B5EF4-FFF2-40B4-BE49-F238E27FC236}">
                <a16:creationId xmlns:a16="http://schemas.microsoft.com/office/drawing/2014/main" xmlns="" id="{6884397F-2EC5-9240-915B-E531013F1AD3}"/>
              </a:ext>
            </a:extLst>
          </p:cNvPr>
          <p:cNvSpPr/>
          <p:nvPr/>
        </p:nvSpPr>
        <p:spPr>
          <a:xfrm>
            <a:off x="4712625" y="1262563"/>
            <a:ext cx="738098" cy="244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1930">
            <a:extLst>
              <a:ext uri="{FF2B5EF4-FFF2-40B4-BE49-F238E27FC236}">
                <a16:creationId xmlns:a16="http://schemas.microsoft.com/office/drawing/2014/main" xmlns="" id="{4444845E-CE4D-334D-BA78-3AC810989771}"/>
              </a:ext>
            </a:extLst>
          </p:cNvPr>
          <p:cNvSpPr/>
          <p:nvPr/>
        </p:nvSpPr>
        <p:spPr>
          <a:xfrm>
            <a:off x="3116848" y="1233187"/>
            <a:ext cx="830510" cy="274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1931">
            <a:extLst>
              <a:ext uri="{FF2B5EF4-FFF2-40B4-BE49-F238E27FC236}">
                <a16:creationId xmlns:a16="http://schemas.microsoft.com/office/drawing/2014/main" xmlns="" id="{BE324B53-7D56-B148-895A-F8B9B572D9B1}"/>
              </a:ext>
            </a:extLst>
          </p:cNvPr>
          <p:cNvSpPr/>
          <p:nvPr/>
        </p:nvSpPr>
        <p:spPr>
          <a:xfrm>
            <a:off x="4317943" y="2067466"/>
            <a:ext cx="58980" cy="280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4" name="Shape 1932">
            <a:extLst>
              <a:ext uri="{FF2B5EF4-FFF2-40B4-BE49-F238E27FC236}">
                <a16:creationId xmlns:a16="http://schemas.microsoft.com/office/drawing/2014/main" xmlns="" id="{96441529-DCE1-914D-8CB1-13071A13F880}"/>
              </a:ext>
            </a:extLst>
          </p:cNvPr>
          <p:cNvSpPr/>
          <p:nvPr/>
        </p:nvSpPr>
        <p:spPr>
          <a:xfrm>
            <a:off x="3003892" y="1720999"/>
            <a:ext cx="622183" cy="798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1933">
            <a:extLst>
              <a:ext uri="{FF2B5EF4-FFF2-40B4-BE49-F238E27FC236}">
                <a16:creationId xmlns:a16="http://schemas.microsoft.com/office/drawing/2014/main" xmlns="" id="{C3082933-159E-EF49-9D3F-890485169D49}"/>
              </a:ext>
            </a:extLst>
          </p:cNvPr>
          <p:cNvSpPr/>
          <p:nvPr/>
        </p:nvSpPr>
        <p:spPr>
          <a:xfrm>
            <a:off x="2441336" y="2047727"/>
            <a:ext cx="168230" cy="1212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6" name="Shape 1934">
            <a:extLst>
              <a:ext uri="{FF2B5EF4-FFF2-40B4-BE49-F238E27FC236}">
                <a16:creationId xmlns:a16="http://schemas.microsoft.com/office/drawing/2014/main" xmlns="" id="{0048E31D-6B58-184F-B0BC-618B91BD1599}"/>
              </a:ext>
            </a:extLst>
          </p:cNvPr>
          <p:cNvSpPr/>
          <p:nvPr/>
        </p:nvSpPr>
        <p:spPr>
          <a:xfrm>
            <a:off x="3017182" y="4438005"/>
            <a:ext cx="842418" cy="185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1935">
            <a:extLst>
              <a:ext uri="{FF2B5EF4-FFF2-40B4-BE49-F238E27FC236}">
                <a16:creationId xmlns:a16="http://schemas.microsoft.com/office/drawing/2014/main" xmlns="" id="{E4E51A68-8056-374C-AAE2-6E2C50AD92C4}"/>
              </a:ext>
            </a:extLst>
          </p:cNvPr>
          <p:cNvSpPr/>
          <p:nvPr/>
        </p:nvSpPr>
        <p:spPr>
          <a:xfrm>
            <a:off x="2964076" y="3480831"/>
            <a:ext cx="561005" cy="311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1936">
            <a:extLst>
              <a:ext uri="{FF2B5EF4-FFF2-40B4-BE49-F238E27FC236}">
                <a16:creationId xmlns:a16="http://schemas.microsoft.com/office/drawing/2014/main" xmlns="" id="{FC534191-62B5-E547-A175-092557AE6CAF}"/>
              </a:ext>
            </a:extLst>
          </p:cNvPr>
          <p:cNvSpPr/>
          <p:nvPr/>
        </p:nvSpPr>
        <p:spPr>
          <a:xfrm>
            <a:off x="4715929" y="3199827"/>
            <a:ext cx="633679" cy="115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1937">
            <a:extLst>
              <a:ext uri="{FF2B5EF4-FFF2-40B4-BE49-F238E27FC236}">
                <a16:creationId xmlns:a16="http://schemas.microsoft.com/office/drawing/2014/main" xmlns="" id="{1E883C10-5014-794B-9168-8B60DEE48C86}"/>
              </a:ext>
            </a:extLst>
          </p:cNvPr>
          <p:cNvSpPr/>
          <p:nvPr/>
        </p:nvSpPr>
        <p:spPr>
          <a:xfrm>
            <a:off x="6035356" y="1883988"/>
            <a:ext cx="45719" cy="837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0" name="Shape 1938">
            <a:extLst>
              <a:ext uri="{FF2B5EF4-FFF2-40B4-BE49-F238E27FC236}">
                <a16:creationId xmlns:a16="http://schemas.microsoft.com/office/drawing/2014/main" xmlns="" id="{34351C05-66D9-EC42-8166-440736291762}"/>
              </a:ext>
            </a:extLst>
          </p:cNvPr>
          <p:cNvSpPr/>
          <p:nvPr/>
        </p:nvSpPr>
        <p:spPr>
          <a:xfrm>
            <a:off x="6514161" y="2679018"/>
            <a:ext cx="516024" cy="377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939">
            <a:extLst>
              <a:ext uri="{FF2B5EF4-FFF2-40B4-BE49-F238E27FC236}">
                <a16:creationId xmlns:a16="http://schemas.microsoft.com/office/drawing/2014/main" xmlns="" id="{E4489DB5-2AE1-1048-AC63-C984760B6050}"/>
              </a:ext>
            </a:extLst>
          </p:cNvPr>
          <p:cNvSpPr/>
          <p:nvPr/>
        </p:nvSpPr>
        <p:spPr>
          <a:xfrm>
            <a:off x="6321633" y="1557250"/>
            <a:ext cx="669992" cy="566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2" name="Shape 1940">
            <a:extLst>
              <a:ext uri="{FF2B5EF4-FFF2-40B4-BE49-F238E27FC236}">
                <a16:creationId xmlns:a16="http://schemas.microsoft.com/office/drawing/2014/main" xmlns="" id="{44E1B4E1-848E-D840-ACD5-D7E29219E493}"/>
              </a:ext>
            </a:extLst>
          </p:cNvPr>
          <p:cNvSpPr/>
          <p:nvPr/>
        </p:nvSpPr>
        <p:spPr>
          <a:xfrm>
            <a:off x="6349014" y="4217807"/>
            <a:ext cx="243366" cy="456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941">
            <a:extLst>
              <a:ext uri="{FF2B5EF4-FFF2-40B4-BE49-F238E27FC236}">
                <a16:creationId xmlns:a16="http://schemas.microsoft.com/office/drawing/2014/main" xmlns="" id="{B14468A7-6E7A-2A42-ACB4-225F08DDB83A}"/>
              </a:ext>
            </a:extLst>
          </p:cNvPr>
          <p:cNvSpPr/>
          <p:nvPr/>
        </p:nvSpPr>
        <p:spPr>
          <a:xfrm>
            <a:off x="6955178" y="3273981"/>
            <a:ext cx="298971" cy="1341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4" name="Shape 1942">
            <a:extLst>
              <a:ext uri="{FF2B5EF4-FFF2-40B4-BE49-F238E27FC236}">
                <a16:creationId xmlns:a16="http://schemas.microsoft.com/office/drawing/2014/main" xmlns="" id="{020BAD91-CFCB-0048-A201-DAA40615DF35}"/>
              </a:ext>
            </a:extLst>
          </p:cNvPr>
          <p:cNvSpPr/>
          <p:nvPr/>
        </p:nvSpPr>
        <p:spPr>
          <a:xfrm>
            <a:off x="5033029" y="4872061"/>
            <a:ext cx="1121718" cy="152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943">
            <a:extLst>
              <a:ext uri="{FF2B5EF4-FFF2-40B4-BE49-F238E27FC236}">
                <a16:creationId xmlns:a16="http://schemas.microsoft.com/office/drawing/2014/main" xmlns="" id="{2A64D1AA-9B41-C649-99E5-34E9EC988578}"/>
              </a:ext>
            </a:extLst>
          </p:cNvPr>
          <p:cNvSpPr/>
          <p:nvPr/>
        </p:nvSpPr>
        <p:spPr>
          <a:xfrm>
            <a:off x="4343372" y="3855327"/>
            <a:ext cx="74235" cy="291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06" name="Shape 1944">
            <a:extLst>
              <a:ext uri="{FF2B5EF4-FFF2-40B4-BE49-F238E27FC236}">
                <a16:creationId xmlns:a16="http://schemas.microsoft.com/office/drawing/2014/main" xmlns="" id="{2FC3D64F-14CA-B541-B6C0-6B370D8A6BF7}"/>
              </a:ext>
            </a:extLst>
          </p:cNvPr>
          <p:cNvSpPr/>
          <p:nvPr/>
        </p:nvSpPr>
        <p:spPr>
          <a:xfrm>
            <a:off x="4959693" y="3990602"/>
            <a:ext cx="509576" cy="404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2700">
            <a:solidFill>
              <a:srgbClr val="777776"/>
            </a:solidFill>
            <a:miter lim="400000"/>
          </a:ln>
        </p:spPr>
        <p:txBody>
          <a:bodyPr/>
          <a:lstStyle/>
          <a:p>
            <a:pPr lvl="0"/>
            <a:endParaRPr/>
          </a:p>
        </p:txBody>
      </p:sp>
      <p:pic>
        <p:nvPicPr>
          <p:cNvPr id="107" name="Immagine 1">
            <a:extLst>
              <a:ext uri="{FF2B5EF4-FFF2-40B4-BE49-F238E27FC236}">
                <a16:creationId xmlns:a16="http://schemas.microsoft.com/office/drawing/2014/main" xmlns="" id="{01B3FB7F-BE6F-5345-B408-5AE756B374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940" y="2990325"/>
            <a:ext cx="659327" cy="87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69EFE92-0269-9C4E-992D-6820187E0E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2184253"/>
            <a:ext cx="245517" cy="419015"/>
          </a:xfrm>
          <a:prstGeom prst="rect">
            <a:avLst/>
          </a:prstGeom>
        </p:spPr>
      </p:pic>
      <p:sp>
        <p:nvSpPr>
          <p:cNvPr id="108" name="CasellaDiTesto 107">
            <a:extLst>
              <a:ext uri="{FF2B5EF4-FFF2-40B4-BE49-F238E27FC236}">
                <a16:creationId xmlns:a16="http://schemas.microsoft.com/office/drawing/2014/main" xmlns="" id="{F183BEC9-6EC6-D243-98C0-400699725041}"/>
              </a:ext>
            </a:extLst>
          </p:cNvPr>
          <p:cNvSpPr txBox="1"/>
          <p:nvPr/>
        </p:nvSpPr>
        <p:spPr>
          <a:xfrm>
            <a:off x="7677723" y="2207014"/>
            <a:ext cx="710701" cy="46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Marina </a:t>
            </a:r>
          </a:p>
          <a:p>
            <a:pPr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Militare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D6B3ECC-C8B9-A144-B1C9-823E7CC35EA5}"/>
              </a:ext>
            </a:extLst>
          </p:cNvPr>
          <p:cNvSpPr/>
          <p:nvPr/>
        </p:nvSpPr>
        <p:spPr>
          <a:xfrm>
            <a:off x="7254821" y="4945467"/>
            <a:ext cx="774387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13" dirty="0">
                <a:latin typeface="+mj-lt"/>
              </a:rPr>
              <a:t>MIBAC</a:t>
            </a:r>
          </a:p>
          <a:p>
            <a:r>
              <a:rPr lang="it-IT" sz="1013" dirty="0">
                <a:latin typeface="+mj-lt"/>
              </a:rPr>
              <a:t>MAECI</a:t>
            </a:r>
          </a:p>
        </p:txBody>
      </p:sp>
      <p:pic>
        <p:nvPicPr>
          <p:cNvPr id="11" name="Elemento grafico 10" descr="Corte">
            <a:extLst>
              <a:ext uri="{FF2B5EF4-FFF2-40B4-BE49-F238E27FC236}">
                <a16:creationId xmlns:a16="http://schemas.microsoft.com/office/drawing/2014/main" xmlns="" id="{74687718-C9AA-EA44-AC77-B652C3EE2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60232" y="4985965"/>
            <a:ext cx="290438" cy="387251"/>
          </a:xfrm>
          <a:prstGeom prst="rect">
            <a:avLst/>
          </a:prstGeom>
        </p:spPr>
      </p:pic>
      <p:pic>
        <p:nvPicPr>
          <p:cNvPr id="109" name="Elemento grafico 108" descr="Capitano">
            <a:extLst>
              <a:ext uri="{FF2B5EF4-FFF2-40B4-BE49-F238E27FC236}">
                <a16:creationId xmlns:a16="http://schemas.microsoft.com/office/drawing/2014/main" xmlns="" id="{5BFE5749-E3A4-E94C-9A9F-57B77A9158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80289" y="839513"/>
            <a:ext cx="391229" cy="521638"/>
          </a:xfrm>
          <a:prstGeom prst="rect">
            <a:avLst/>
          </a:prstGeom>
        </p:spPr>
      </p:pic>
      <p:sp>
        <p:nvSpPr>
          <p:cNvPr id="110" name="CasellaDiTesto 109">
            <a:extLst>
              <a:ext uri="{FF2B5EF4-FFF2-40B4-BE49-F238E27FC236}">
                <a16:creationId xmlns:a16="http://schemas.microsoft.com/office/drawing/2014/main" xmlns="" id="{9FDC8E28-1493-1A45-A8DA-CAF9ADC7AAD3}"/>
              </a:ext>
            </a:extLst>
          </p:cNvPr>
          <p:cNvSpPr txBox="1"/>
          <p:nvPr/>
        </p:nvSpPr>
        <p:spPr>
          <a:xfrm>
            <a:off x="6511276" y="830174"/>
            <a:ext cx="1373092" cy="84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it-IT" altLang="it-IT" sz="1013" dirty="0" err="1">
                <a:latin typeface="+mj-lt"/>
              </a:rPr>
              <a:t>Shipping</a:t>
            </a:r>
            <a:r>
              <a:rPr lang="it-IT" altLang="it-IT" sz="1013" dirty="0">
                <a:latin typeface="+mj-lt"/>
              </a:rPr>
              <a:t> </a:t>
            </a:r>
          </a:p>
          <a:p>
            <a:pPr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Banche</a:t>
            </a:r>
            <a:endParaRPr lang="it-IT" altLang="it-IT" sz="1013" strike="sngStrike" dirty="0">
              <a:latin typeface="+mj-lt"/>
            </a:endParaRPr>
          </a:p>
          <a:p>
            <a:pPr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Imprese singole e associate</a:t>
            </a:r>
          </a:p>
        </p:txBody>
      </p:sp>
      <p:grpSp>
        <p:nvGrpSpPr>
          <p:cNvPr id="3" name="Gruppo 15">
            <a:extLst>
              <a:ext uri="{FF2B5EF4-FFF2-40B4-BE49-F238E27FC236}">
                <a16:creationId xmlns:a16="http://schemas.microsoft.com/office/drawing/2014/main" xmlns="" id="{940DB556-7A09-EE47-9AA2-B16421111BEB}"/>
              </a:ext>
            </a:extLst>
          </p:cNvPr>
          <p:cNvGrpSpPr/>
          <p:nvPr/>
        </p:nvGrpSpPr>
        <p:grpSpPr>
          <a:xfrm>
            <a:off x="3507824" y="2709562"/>
            <a:ext cx="1018935" cy="1156651"/>
            <a:chOff x="3507823" y="2181924"/>
            <a:chExt cx="1337287" cy="1262700"/>
          </a:xfrm>
        </p:grpSpPr>
        <p:sp>
          <p:nvSpPr>
            <p:cNvPr id="85" name="Shape 1902">
              <a:extLst>
                <a:ext uri="{FF2B5EF4-FFF2-40B4-BE49-F238E27FC236}">
                  <a16:creationId xmlns:a16="http://schemas.microsoft.com/office/drawing/2014/main" xmlns="" id="{96EFEFFE-6D79-764D-9DE2-F4983ABBC534}"/>
                </a:ext>
              </a:extLst>
            </p:cNvPr>
            <p:cNvSpPr/>
            <p:nvPr/>
          </p:nvSpPr>
          <p:spPr>
            <a:xfrm>
              <a:off x="3507823" y="2181924"/>
              <a:ext cx="1337287" cy="126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12700" cap="flat">
              <a:solidFill>
                <a:srgbClr val="D20318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584200">
                <a:defRPr sz="3200" b="0">
                  <a:solidFill>
                    <a:srgbClr val="636463"/>
                  </a:solidFill>
                </a:defRPr>
              </a:pPr>
              <a:endParaRPr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053F0D23-3A41-2E4D-AFAF-6F0A0CEA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5951" y="2399792"/>
              <a:ext cx="810530" cy="866379"/>
            </a:xfrm>
            <a:prstGeom prst="rect">
              <a:avLst/>
            </a:prstGeom>
          </p:spPr>
        </p:pic>
      </p:grpSp>
      <p:pic>
        <p:nvPicPr>
          <p:cNvPr id="112" name="Elemento grafico 111" descr="Podcast">
            <a:extLst>
              <a:ext uri="{FF2B5EF4-FFF2-40B4-BE49-F238E27FC236}">
                <a16:creationId xmlns:a16="http://schemas.microsoft.com/office/drawing/2014/main" xmlns="" id="{4B17E3EF-886F-BB4B-8CE3-4AA038FDBD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42805" y="1433715"/>
            <a:ext cx="330568" cy="440758"/>
          </a:xfrm>
          <a:prstGeom prst="rect">
            <a:avLst/>
          </a:prstGeom>
        </p:spPr>
      </p:pic>
      <p:sp>
        <p:nvSpPr>
          <p:cNvPr id="113" name="CasellaDiTesto 112">
            <a:extLst>
              <a:ext uri="{FF2B5EF4-FFF2-40B4-BE49-F238E27FC236}">
                <a16:creationId xmlns:a16="http://schemas.microsoft.com/office/drawing/2014/main" xmlns="" id="{950AACA5-FAAE-B045-89EE-A798478E29D2}"/>
              </a:ext>
            </a:extLst>
          </p:cNvPr>
          <p:cNvSpPr txBox="1"/>
          <p:nvPr/>
        </p:nvSpPr>
        <p:spPr>
          <a:xfrm>
            <a:off x="4077555" y="950063"/>
            <a:ext cx="67689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Mass Media</a:t>
            </a:r>
          </a:p>
        </p:txBody>
      </p:sp>
      <p:pic>
        <p:nvPicPr>
          <p:cNvPr id="114" name="Elemento grafico 113" descr="Recensione cliente da destra a sinistra">
            <a:extLst>
              <a:ext uri="{FF2B5EF4-FFF2-40B4-BE49-F238E27FC236}">
                <a16:creationId xmlns:a16="http://schemas.microsoft.com/office/drawing/2014/main" xmlns="" id="{9340496A-2B53-AF4D-91DE-51B2E86B8A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218649" y="4532480"/>
            <a:ext cx="522540" cy="69672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5F61B560-DDFE-F44B-9492-BC6449FB8359}"/>
              </a:ext>
            </a:extLst>
          </p:cNvPr>
          <p:cNvSpPr/>
          <p:nvPr/>
        </p:nvSpPr>
        <p:spPr>
          <a:xfrm>
            <a:off x="3815951" y="5455423"/>
            <a:ext cx="1170176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13" dirty="0">
                <a:latin typeface="+mj-lt"/>
              </a:rPr>
              <a:t>Associazioni e </a:t>
            </a:r>
          </a:p>
          <a:p>
            <a:pPr algn="ctr"/>
            <a:r>
              <a:rPr lang="it-IT" sz="1013" dirty="0">
                <a:latin typeface="+mj-lt"/>
              </a:rPr>
              <a:t>istituzioni culturali</a:t>
            </a:r>
          </a:p>
        </p:txBody>
      </p:sp>
      <p:grpSp>
        <p:nvGrpSpPr>
          <p:cNvPr id="4" name="Gruppo 16">
            <a:extLst>
              <a:ext uri="{FF2B5EF4-FFF2-40B4-BE49-F238E27FC236}">
                <a16:creationId xmlns:a16="http://schemas.microsoft.com/office/drawing/2014/main" xmlns="" id="{40C6D386-3DB2-884A-9A3F-0E906AD07E2B}"/>
              </a:ext>
            </a:extLst>
          </p:cNvPr>
          <p:cNvGrpSpPr/>
          <p:nvPr/>
        </p:nvGrpSpPr>
        <p:grpSpPr>
          <a:xfrm>
            <a:off x="1893604" y="3727770"/>
            <a:ext cx="921472" cy="1006004"/>
            <a:chOff x="1893602" y="2997053"/>
            <a:chExt cx="1209373" cy="1098241"/>
          </a:xfrm>
        </p:grpSpPr>
        <p:sp>
          <p:nvSpPr>
            <p:cNvPr id="51" name="Shape 1884">
              <a:extLst>
                <a:ext uri="{FF2B5EF4-FFF2-40B4-BE49-F238E27FC236}">
                  <a16:creationId xmlns:a16="http://schemas.microsoft.com/office/drawing/2014/main" xmlns="" id="{C5A175D4-0D1E-2742-BAEB-984B30CD9A5B}"/>
                </a:ext>
              </a:extLst>
            </p:cNvPr>
            <p:cNvSpPr/>
            <p:nvPr/>
          </p:nvSpPr>
          <p:spPr>
            <a:xfrm>
              <a:off x="1893602" y="2997053"/>
              <a:ext cx="1209373" cy="109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accent5">
                  <a:lumMod val="75000"/>
                </a:schemeClr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584200">
                <a:defRPr sz="3200">
                  <a:solidFill>
                    <a:srgbClr val="53585F"/>
                  </a:solidFill>
                </a:defRPr>
              </a:pPr>
              <a:endParaRPr/>
            </a:p>
          </p:txBody>
        </p:sp>
        <p:pic>
          <p:nvPicPr>
            <p:cNvPr id="116" name="Immagine 115">
              <a:extLst>
                <a:ext uri="{FF2B5EF4-FFF2-40B4-BE49-F238E27FC236}">
                  <a16:creationId xmlns:a16="http://schemas.microsoft.com/office/drawing/2014/main" xmlns="" id="{53311591-B7F2-3647-8A8B-214326B0F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4329" y="3298845"/>
              <a:ext cx="1027362" cy="494656"/>
            </a:xfrm>
            <a:prstGeom prst="rect">
              <a:avLst/>
            </a:prstGeom>
          </p:spPr>
        </p:pic>
      </p:grpSp>
      <p:pic>
        <p:nvPicPr>
          <p:cNvPr id="117" name="Elemento grafico 116" descr="Gruppo di donne">
            <a:extLst>
              <a:ext uri="{FF2B5EF4-FFF2-40B4-BE49-F238E27FC236}">
                <a16:creationId xmlns:a16="http://schemas.microsoft.com/office/drawing/2014/main" xmlns="" id="{CC07C5C8-F820-FF41-8B87-1DD6BD95C8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483768" y="893673"/>
            <a:ext cx="335321" cy="447095"/>
          </a:xfrm>
          <a:prstGeom prst="rect">
            <a:avLst/>
          </a:prstGeom>
        </p:spPr>
      </p:pic>
      <p:sp>
        <p:nvSpPr>
          <p:cNvPr id="118" name="Text Box 12">
            <a:extLst>
              <a:ext uri="{FF2B5EF4-FFF2-40B4-BE49-F238E27FC236}">
                <a16:creationId xmlns:a16="http://schemas.microsoft.com/office/drawing/2014/main" xmlns="" id="{B97E8843-A503-AB4D-8890-6C33C9822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32" y="946286"/>
            <a:ext cx="1583962" cy="143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Visitatori</a:t>
            </a:r>
          </a:p>
          <a:p>
            <a:pPr algn="r"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Personale </a:t>
            </a:r>
            <a:r>
              <a:rPr lang="it-IT" altLang="it-IT" sz="1013" dirty="0" smtClean="0">
                <a:latin typeface="+mj-lt"/>
              </a:rPr>
              <a:t>(interno ed esterno) e </a:t>
            </a:r>
            <a:r>
              <a:rPr lang="it-IT" altLang="it-IT" sz="1013" dirty="0">
                <a:latin typeface="+mj-lt"/>
              </a:rPr>
              <a:t>Gestori</a:t>
            </a:r>
          </a:p>
          <a:p>
            <a:pPr algn="r"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Università </a:t>
            </a:r>
          </a:p>
          <a:p>
            <a:pPr algn="r"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Municipi, Enti locali, Regioni</a:t>
            </a:r>
          </a:p>
          <a:p>
            <a:pPr algn="r">
              <a:spcBef>
                <a:spcPts val="450"/>
              </a:spcBef>
            </a:pPr>
            <a:r>
              <a:rPr lang="it-IT" altLang="it-IT" sz="1013" dirty="0">
                <a:latin typeface="+mj-lt"/>
              </a:rPr>
              <a:t>Europa e Mediterraneo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77B3BE79-0439-1342-8F48-6F06AE48F58B}"/>
              </a:ext>
            </a:extLst>
          </p:cNvPr>
          <p:cNvSpPr/>
          <p:nvPr/>
        </p:nvSpPr>
        <p:spPr>
          <a:xfrm>
            <a:off x="8880728" y="6353517"/>
            <a:ext cx="239168" cy="209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60" dirty="0">
                <a:latin typeface="+mj-lt"/>
              </a:rPr>
              <a:t>7</a:t>
            </a:r>
          </a:p>
        </p:txBody>
      </p:sp>
      <p:pic>
        <p:nvPicPr>
          <p:cNvPr id="48" name="Immagine 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977672"/>
            <a:ext cx="5724128" cy="90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9083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5600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418304" y="245591"/>
            <a:ext cx="594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 dirty="0">
                <a:latin typeface="Calibri" pitchFamily="34" charset="0"/>
              </a:rPr>
              <a:t>Reti nazionali e internazionali:</a:t>
            </a:r>
          </a:p>
        </p:txBody>
      </p:sp>
      <p:sp>
        <p:nvSpPr>
          <p:cNvPr id="96260" name="Text Box 1028"/>
          <p:cNvSpPr txBox="1">
            <a:spLocks noChangeArrowheads="1"/>
          </p:cNvSpPr>
          <p:nvPr/>
        </p:nvSpPr>
        <p:spPr bwMode="auto">
          <a:xfrm>
            <a:off x="446010" y="1772816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 dirty="0">
                <a:latin typeface="Calibri" pitchFamily="34" charset="0"/>
              </a:rPr>
              <a:t>Relazioni con:</a:t>
            </a:r>
          </a:p>
        </p:txBody>
      </p:sp>
      <p:sp>
        <p:nvSpPr>
          <p:cNvPr id="96261" name="Text Box 1029"/>
          <p:cNvSpPr txBox="1">
            <a:spLocks noChangeArrowheads="1"/>
          </p:cNvSpPr>
          <p:nvPr/>
        </p:nvSpPr>
        <p:spPr bwMode="auto">
          <a:xfrm>
            <a:off x="3779912" y="911042"/>
            <a:ext cx="38147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>
                <a:latin typeface="Calibri" pitchFamily="34" charset="0"/>
              </a:rPr>
              <a:t>Istituti di </a:t>
            </a:r>
            <a:r>
              <a:rPr lang="it-IT" altLang="it-IT" sz="2000" dirty="0" smtClean="0">
                <a:latin typeface="Calibri" pitchFamily="34" charset="0"/>
              </a:rPr>
              <a:t>Ricerca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 smtClean="0">
                <a:latin typeface="Calibri" pitchFamily="34" charset="0"/>
              </a:rPr>
              <a:t>Università</a:t>
            </a:r>
            <a:endParaRPr lang="it-IT" altLang="it-IT" sz="2000" dirty="0">
              <a:latin typeface="Calibri" pitchFamily="34" charset="0"/>
            </a:endParaRPr>
          </a:p>
        </p:txBody>
      </p:sp>
      <p:sp>
        <p:nvSpPr>
          <p:cNvPr id="96262" name="Text Box 1030"/>
          <p:cNvSpPr txBox="1">
            <a:spLocks noChangeArrowheads="1"/>
          </p:cNvSpPr>
          <p:nvPr/>
        </p:nvSpPr>
        <p:spPr bwMode="auto">
          <a:xfrm>
            <a:off x="304800" y="2204864"/>
            <a:ext cx="9144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>
                <a:latin typeface="Calibri" pitchFamily="34" charset="0"/>
              </a:rPr>
              <a:t>AMMM Associazione dei Musei Marittimi del Mediterraneo dal 2007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>
                <a:latin typeface="Calibri" pitchFamily="34" charset="0"/>
              </a:rPr>
              <a:t>ICMM International </a:t>
            </a:r>
            <a:r>
              <a:rPr lang="it-IT" altLang="it-IT" dirty="0" err="1">
                <a:latin typeface="Calibri" pitchFamily="34" charset="0"/>
              </a:rPr>
              <a:t>Council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of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Maritime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Museums</a:t>
            </a:r>
            <a:endParaRPr lang="it-IT" altLang="it-IT" dirty="0"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>
                <a:latin typeface="Calibri" pitchFamily="34" charset="0"/>
              </a:rPr>
              <a:t>ICOM International </a:t>
            </a:r>
            <a:r>
              <a:rPr lang="it-IT" altLang="it-IT" dirty="0" err="1">
                <a:latin typeface="Calibri" pitchFamily="34" charset="0"/>
              </a:rPr>
              <a:t>Council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of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Museums</a:t>
            </a:r>
            <a:endParaRPr lang="it-IT" altLang="it-IT" dirty="0"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>
                <a:latin typeface="Calibri" pitchFamily="34" charset="0"/>
              </a:rPr>
              <a:t>SITES OF CONSCIENCE dal </a:t>
            </a:r>
            <a:r>
              <a:rPr lang="it-IT" altLang="it-IT" dirty="0" smtClean="0">
                <a:latin typeface="Calibri" pitchFamily="34" charset="0"/>
              </a:rPr>
              <a:t>2011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 smtClean="0">
                <a:latin typeface="Calibri" pitchFamily="34" charset="0"/>
              </a:rPr>
              <a:t>Museo Marittimo di Rotterdam, Amsterdam e Mystic Seaport Museum </a:t>
            </a:r>
          </a:p>
          <a:p>
            <a:pPr marL="342900" indent="-342900">
              <a:spcBef>
                <a:spcPts val="600"/>
              </a:spcBef>
            </a:pPr>
            <a:r>
              <a:rPr lang="it-IT" altLang="it-IT" dirty="0" smtClean="0">
                <a:latin typeface="Calibri" pitchFamily="34" charset="0"/>
              </a:rPr>
              <a:t>      Connecticut ( US)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it-IT" altLang="it-IT" dirty="0" smtClean="0">
                <a:latin typeface="Calibri" pitchFamily="34" charset="0"/>
              </a:rPr>
              <a:t>CO.AS.IT Italiana Assistance Association, John D. Calandra Italian American Institute (NY) </a:t>
            </a:r>
          </a:p>
          <a:p>
            <a:pPr marL="342900" indent="-342900">
              <a:spcBef>
                <a:spcPts val="600"/>
              </a:spcBef>
            </a:pPr>
            <a:endParaRPr lang="it-IT" altLang="it-IT" dirty="0" smtClean="0"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it-IT" altLang="it-IT" dirty="0" smtClean="0">
                <a:latin typeface="Calibri" pitchFamily="34" charset="0"/>
              </a:rPr>
              <a:t> </a:t>
            </a:r>
            <a:endParaRPr lang="it-IT" altLang="it-IT" dirty="0">
              <a:latin typeface="Calibri" pitchFamily="34" charset="0"/>
            </a:endParaRPr>
          </a:p>
          <a:p>
            <a:endParaRPr lang="it-IT" altLang="it-IT" sz="1600" dirty="0">
              <a:latin typeface="Arial Rounded MT Bold" pitchFamily="34" charset="0"/>
            </a:endParaRPr>
          </a:p>
        </p:txBody>
      </p:sp>
      <p:pic>
        <p:nvPicPr>
          <p:cNvPr id="7175" name="Picture 1032" descr="2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97152"/>
            <a:ext cx="5026484" cy="13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7" name="Text Box 1035"/>
          <p:cNvSpPr txBox="1">
            <a:spLocks noChangeArrowheads="1"/>
          </p:cNvSpPr>
          <p:nvPr/>
        </p:nvSpPr>
        <p:spPr bwMode="auto">
          <a:xfrm>
            <a:off x="304800" y="908720"/>
            <a:ext cx="32615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>
                <a:latin typeface="Calibri" pitchFamily="34" charset="0"/>
              </a:rPr>
              <a:t>Le regioni italiane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>
                <a:latin typeface="Calibri" pitchFamily="34" charset="0"/>
              </a:rPr>
              <a:t>l’Europa e il Mediterraneo</a:t>
            </a:r>
          </a:p>
        </p:txBody>
      </p:sp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6345203" y="911042"/>
            <a:ext cx="207178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 smtClean="0">
                <a:latin typeface="Calibri" pitchFamily="34" charset="0"/>
              </a:rPr>
              <a:t>Musei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 dirty="0" smtClean="0">
                <a:latin typeface="Calibri" pitchFamily="34" charset="0"/>
              </a:rPr>
              <a:t>Centri culturali</a:t>
            </a:r>
            <a:endParaRPr lang="it-IT" altLang="it-IT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utoUpdateAnimBg="0"/>
      <p:bldP spid="96261" grpId="0" build="p" autoUpdateAnimBg="0" advAuto="0"/>
      <p:bldP spid="96262" grpId="0" autoUpdateAnimBg="0"/>
      <p:bldP spid="96267" grpId="0" autoUpdateAnimBg="0"/>
      <p:bldP spid="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5600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04800" y="357166"/>
            <a:ext cx="6858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 dirty="0" smtClean="0">
                <a:latin typeface="Calibri" pitchFamily="34" charset="0"/>
              </a:rPr>
              <a:t>Linee guida</a:t>
            </a:r>
            <a:endParaRPr lang="it-IT" altLang="it-IT" sz="2800" b="1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2800" dirty="0">
                <a:latin typeface="Calibri" pitchFamily="34" charset="0"/>
              </a:rPr>
              <a:t>I</a:t>
            </a:r>
            <a:r>
              <a:rPr lang="it-IT" altLang="it-IT" sz="2800" dirty="0" smtClean="0">
                <a:latin typeface="Calibri" pitchFamily="34" charset="0"/>
              </a:rPr>
              <a:t>l </a:t>
            </a:r>
            <a:r>
              <a:rPr lang="it-IT" altLang="it-IT" sz="2800" dirty="0">
                <a:latin typeface="Calibri" pitchFamily="34" charset="0"/>
              </a:rPr>
              <a:t>filo che unisce: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3492500" y="1018460"/>
            <a:ext cx="53467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endParaRPr lang="it-IT" altLang="it-IT" sz="3200" b="1" dirty="0">
              <a:latin typeface="Arial Rounded MT Bold" pitchFamily="34" charset="0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it-IT" altLang="it-IT" sz="3200" b="1" dirty="0" smtClean="0">
                <a:latin typeface="Calibri" pitchFamily="34" charset="0"/>
              </a:rPr>
              <a:t>Sistema mare</a:t>
            </a:r>
            <a:endParaRPr lang="it-IT" altLang="it-IT" sz="900" b="1" dirty="0">
              <a:latin typeface="Calibri" pitchFamily="34" charset="0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it-IT" altLang="it-IT" sz="2600" dirty="0">
                <a:latin typeface="Calibri" pitchFamily="34" charset="0"/>
              </a:rPr>
              <a:t>Economico, Turistico,</a:t>
            </a:r>
          </a:p>
          <a:p>
            <a:pPr marL="342900" indent="-342900" algn="ctr">
              <a:spcBef>
                <a:spcPts val="600"/>
              </a:spcBef>
            </a:pPr>
            <a:r>
              <a:rPr lang="it-IT" altLang="it-IT" sz="2600" dirty="0">
                <a:latin typeface="Calibri" pitchFamily="34" charset="0"/>
              </a:rPr>
              <a:t>Culturale, Formativo</a:t>
            </a:r>
          </a:p>
        </p:txBody>
      </p:sp>
      <p:pic>
        <p:nvPicPr>
          <p:cNvPr id="8197" name="Picture 6" descr="3483-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1701800"/>
            <a:ext cx="2746375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429000" y="3643314"/>
            <a:ext cx="54864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it-IT" altLang="it-IT" sz="3200" b="1" dirty="0" smtClean="0">
                <a:latin typeface="Calibri" pitchFamily="34" charset="0"/>
              </a:rPr>
              <a:t>Genova </a:t>
            </a:r>
            <a:r>
              <a:rPr lang="it-IT" altLang="it-IT" sz="3200" b="1" dirty="0">
                <a:latin typeface="Calibri" pitchFamily="34" charset="0"/>
              </a:rPr>
              <a:t>e la </a:t>
            </a:r>
            <a:r>
              <a:rPr lang="it-IT" altLang="it-IT" sz="3200" b="1" dirty="0" smtClean="0">
                <a:latin typeface="Calibri" pitchFamily="34" charset="0"/>
              </a:rPr>
              <a:t>Liguria</a:t>
            </a:r>
            <a:endParaRPr lang="it-IT" altLang="it-IT" sz="900" b="1" dirty="0">
              <a:latin typeface="Calibri" pitchFamily="34" charset="0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it-IT" altLang="it-IT" sz="2600" dirty="0">
                <a:latin typeface="Calibri" pitchFamily="34" charset="0"/>
              </a:rPr>
              <a:t>come localizzazione </a:t>
            </a:r>
          </a:p>
          <a:p>
            <a:pPr marL="342900" indent="-342900" algn="ctr">
              <a:spcBef>
                <a:spcPts val="600"/>
              </a:spcBef>
            </a:pPr>
            <a:r>
              <a:rPr lang="it-IT" altLang="it-IT" sz="2600" dirty="0">
                <a:latin typeface="Calibri" pitchFamily="34" charset="0"/>
              </a:rPr>
              <a:t>e ragion d’essere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utoUpdateAnimBg="0"/>
      <p:bldP spid="14336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5600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077"/>
          <p:cNvSpPr>
            <a:spLocks noChangeArrowheads="1"/>
          </p:cNvSpPr>
          <p:nvPr/>
        </p:nvSpPr>
        <p:spPr bwMode="auto">
          <a:xfrm>
            <a:off x="401478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9220" name="Rectangle 3079"/>
          <p:cNvSpPr>
            <a:spLocks noChangeArrowheads="1"/>
          </p:cNvSpPr>
          <p:nvPr/>
        </p:nvSpPr>
        <p:spPr bwMode="auto">
          <a:xfrm>
            <a:off x="401478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9221" name="Text Box 3080"/>
          <p:cNvSpPr txBox="1">
            <a:spLocks noChangeArrowheads="1"/>
          </p:cNvSpPr>
          <p:nvPr/>
        </p:nvSpPr>
        <p:spPr bwMode="auto">
          <a:xfrm>
            <a:off x="1785918" y="4500570"/>
            <a:ext cx="68015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altLang="it-IT" sz="2400" dirty="0" smtClean="0">
              <a:latin typeface="Calibri" pitchFamily="34" charset="0"/>
            </a:endParaRPr>
          </a:p>
          <a:p>
            <a:pPr algn="ctr"/>
            <a:endParaRPr lang="it-IT" altLang="it-IT" sz="2400" dirty="0" smtClean="0">
              <a:latin typeface="Calibri" pitchFamily="34" charset="0"/>
            </a:endParaRPr>
          </a:p>
          <a:p>
            <a:r>
              <a:rPr lang="it-IT" altLang="it-IT" sz="2400" dirty="0" smtClean="0">
                <a:latin typeface="Calibri" pitchFamily="34" charset="0"/>
              </a:rPr>
              <a:t>12.000 </a:t>
            </a:r>
            <a:r>
              <a:rPr lang="it-IT" altLang="it-IT" sz="2400" dirty="0">
                <a:latin typeface="Calibri" pitchFamily="34" charset="0"/>
              </a:rPr>
              <a:t>mq di </a:t>
            </a:r>
            <a:r>
              <a:rPr lang="it-IT" altLang="it-IT" sz="2400" dirty="0" smtClean="0">
                <a:latin typeface="Calibri" pitchFamily="34" charset="0"/>
              </a:rPr>
              <a:t>allestimenti che comprendono spazi esterni e l’Open Air </a:t>
            </a:r>
            <a:r>
              <a:rPr lang="it-IT" altLang="it-IT" sz="2400" dirty="0" err="1" smtClean="0">
                <a:latin typeface="Calibri" pitchFamily="34" charset="0"/>
              </a:rPr>
              <a:t>Museum</a:t>
            </a:r>
            <a:endParaRPr lang="it-IT" altLang="it-IT" sz="2400" dirty="0">
              <a:latin typeface="Calibri" pitchFamily="34" charset="0"/>
            </a:endParaRPr>
          </a:p>
        </p:txBody>
      </p:sp>
      <p:pic>
        <p:nvPicPr>
          <p:cNvPr id="9222" name="Immagine 3"/>
          <p:cNvPicPr>
            <a:picLocks noChangeAspect="1"/>
          </p:cNvPicPr>
          <p:nvPr/>
        </p:nvPicPr>
        <p:blipFill>
          <a:blip r:embed="rId4" cstate="print"/>
          <a:srcRect t="5902" b="2622"/>
          <a:stretch>
            <a:fillRect/>
          </a:stretch>
        </p:blipFill>
        <p:spPr bwMode="auto">
          <a:xfrm>
            <a:off x="-36513" y="-24"/>
            <a:ext cx="918051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27584" y="4620292"/>
            <a:ext cx="56436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b="1" dirty="0" err="1" smtClean="0">
                <a:latin typeface="Calibri" pitchFamily="34" charset="0"/>
              </a:rPr>
              <a:t>Galata</a:t>
            </a:r>
            <a:r>
              <a:rPr lang="it-IT" sz="2900" b="1" dirty="0" smtClean="0">
                <a:latin typeface="Calibri" pitchFamily="34" charset="0"/>
              </a:rPr>
              <a:t> Museo del Mare</a:t>
            </a:r>
            <a:endParaRPr lang="it-IT" sz="29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5600"/>
            <a:ext cx="9144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81000" y="3505200"/>
            <a:ext cx="75914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 b="1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714348" y="5302201"/>
            <a:ext cx="4838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200" dirty="0" smtClean="0">
                <a:latin typeface="Calibri" pitchFamily="34" charset="0"/>
              </a:rPr>
              <a:t>Galata </a:t>
            </a:r>
            <a:r>
              <a:rPr lang="it-IT" altLang="it-IT" sz="2200" dirty="0">
                <a:latin typeface="Calibri" pitchFamily="34" charset="0"/>
              </a:rPr>
              <a:t>Museo del Mare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4691094" y="5302201"/>
            <a:ext cx="4381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200" dirty="0" smtClean="0">
                <a:latin typeface="Calibri" pitchFamily="34" charset="0"/>
              </a:rPr>
              <a:t>Bacino </a:t>
            </a:r>
            <a:r>
              <a:rPr lang="it-IT" altLang="it-IT" sz="2200" dirty="0">
                <a:latin typeface="Calibri" pitchFamily="34" charset="0"/>
              </a:rPr>
              <a:t>marittimo della </a:t>
            </a:r>
            <a:r>
              <a:rPr lang="it-IT" altLang="it-IT" sz="2200" dirty="0" smtClean="0">
                <a:latin typeface="Calibri" pitchFamily="34" charset="0"/>
              </a:rPr>
              <a:t>Darsena</a:t>
            </a:r>
            <a:endParaRPr lang="it-IT" altLang="it-IT" sz="2200" dirty="0">
              <a:latin typeface="Calibri" pitchFamily="34" charset="0"/>
            </a:endParaRPr>
          </a:p>
        </p:txBody>
      </p:sp>
      <p:pic>
        <p:nvPicPr>
          <p:cNvPr id="8602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7" y="2420888"/>
            <a:ext cx="3659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18"/>
          <p:cNvSpPr txBox="1">
            <a:spLocks noChangeArrowheads="1"/>
          </p:cNvSpPr>
          <p:nvPr/>
        </p:nvSpPr>
        <p:spPr bwMode="auto">
          <a:xfrm>
            <a:off x="2799904" y="278378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800" dirty="0" smtClean="0">
                <a:latin typeface="Calibri" pitchFamily="34" charset="0"/>
              </a:rPr>
              <a:t>Integrazione tra «dentro» e «fuori»</a:t>
            </a:r>
            <a:endParaRPr lang="it-IT" altLang="it-IT" sz="2800" dirty="0">
              <a:latin typeface="Calibri" pitchFamily="34" charset="0"/>
            </a:endParaRP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5979630" y="684778"/>
            <a:ext cx="28408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800" b="1" dirty="0" err="1" smtClean="0">
                <a:latin typeface="Calibri" pitchFamily="34" charset="0"/>
              </a:rPr>
              <a:t>Oper</a:t>
            </a:r>
            <a:r>
              <a:rPr lang="it-IT" altLang="it-IT" sz="2800" b="1" dirty="0" smtClean="0">
                <a:latin typeface="Calibri" pitchFamily="34" charset="0"/>
              </a:rPr>
              <a:t> Air </a:t>
            </a:r>
            <a:r>
              <a:rPr lang="it-IT" altLang="it-IT" sz="2800" b="1" dirty="0" err="1" smtClean="0">
                <a:latin typeface="Calibri" pitchFamily="34" charset="0"/>
              </a:rPr>
              <a:t>Museum</a:t>
            </a:r>
            <a:endParaRPr lang="it-IT" altLang="it-IT" sz="2800" b="1" dirty="0">
              <a:latin typeface="Calibri" pitchFamily="34" charset="0"/>
            </a:endParaRP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150682" y="1597871"/>
            <a:ext cx="8669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it-IT" altLang="it-IT" sz="2400" dirty="0" smtClean="0">
                <a:latin typeface="Calibri" pitchFamily="34" charset="0"/>
              </a:rPr>
              <a:t>Un’area di pregio, di interesse storico e culturale, </a:t>
            </a:r>
            <a:r>
              <a:rPr lang="it-IT" altLang="it-IT" sz="2400" b="1" dirty="0" smtClean="0">
                <a:latin typeface="Calibri" pitchFamily="34" charset="0"/>
              </a:rPr>
              <a:t>restituita alla </a:t>
            </a:r>
            <a:r>
              <a:rPr lang="it-IT" altLang="it-IT" sz="2400" b="1" dirty="0">
                <a:latin typeface="Calibri" pitchFamily="34" charset="0"/>
              </a:rPr>
              <a:t>c</a:t>
            </a:r>
            <a:r>
              <a:rPr lang="it-IT" altLang="it-IT" sz="2400" b="1" dirty="0" smtClean="0">
                <a:latin typeface="Calibri" pitchFamily="34" charset="0"/>
              </a:rPr>
              <a:t>ittà</a:t>
            </a:r>
            <a:endParaRPr lang="it-IT" altLang="it-IT" sz="2400" b="1" dirty="0">
              <a:latin typeface="Calibri" pitchFamily="34" charset="0"/>
            </a:endParaRPr>
          </a:p>
          <a:p>
            <a:pPr algn="r"/>
            <a:endParaRPr lang="it-IT" altLang="it-IT" sz="2400" dirty="0" smtClean="0">
              <a:latin typeface="Calibri" pitchFamily="34" charset="0"/>
            </a:endParaRPr>
          </a:p>
        </p:txBody>
      </p:sp>
      <p:pic>
        <p:nvPicPr>
          <p:cNvPr id="11275" name="Immagin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71414"/>
            <a:ext cx="1629632" cy="117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Users\Stage\Desktop\54NazarioSauro(2).jpg"/>
          <p:cNvPicPr>
            <a:picLocks noChangeAspect="1" noChangeArrowheads="1"/>
          </p:cNvPicPr>
          <p:nvPr/>
        </p:nvPicPr>
        <p:blipFill>
          <a:blip r:embed="rId6" cstate="print"/>
          <a:srcRect l="3736" r="8298"/>
          <a:stretch>
            <a:fillRect/>
          </a:stretch>
        </p:blipFill>
        <p:spPr bwMode="auto">
          <a:xfrm>
            <a:off x="4857752" y="2428868"/>
            <a:ext cx="378621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 autoUpdateAnimBg="0"/>
      <p:bldP spid="86026" grpId="0" autoUpdateAnimBg="0"/>
      <p:bldP spid="86035" grpId="0" autoUpdateAnimBg="0"/>
      <p:bldP spid="8603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vcD7gNQ6eFkUDjTQed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wLcYhNw98IH1ZHoP1EWw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10362</TotalTime>
  <Words>923</Words>
  <Application>Microsoft Office PowerPoint</Application>
  <PresentationFormat>Presentazione su schermo (4:3)</PresentationFormat>
  <Paragraphs>185</Paragraphs>
  <Slides>25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Struttura predefinita</vt:lpstr>
      <vt:lpstr>think-cell Slide</vt:lpstr>
      <vt:lpstr>Diapositiva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Padiglione del Mare</dc:creator>
  <cp:lastModifiedBy>Marina</cp:lastModifiedBy>
  <cp:revision>835</cp:revision>
  <dcterms:created xsi:type="dcterms:W3CDTF">2005-11-07T15:12:55Z</dcterms:created>
  <dcterms:modified xsi:type="dcterms:W3CDTF">2020-02-18T10:34:48Z</dcterms:modified>
</cp:coreProperties>
</file>